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9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FFFF00"/>
    <a:srgbClr val="B3D3EA"/>
    <a:srgbClr val="78AD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7" autoAdjust="0"/>
    <p:restoredTop sz="95596" autoAdjust="0"/>
  </p:normalViewPr>
  <p:slideViewPr>
    <p:cSldViewPr>
      <p:cViewPr varScale="1">
        <p:scale>
          <a:sx n="109" d="100"/>
          <a:sy n="109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482EEB-BC88-4CA8-81AE-5186E33B1F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C28E08-94C1-4530-AEFD-EC3E9901C689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C1F5E-8C0A-4845-A0C5-D552345E5F44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47412E-044E-425B-BECA-EF8DE2F04EFD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762000"/>
            <a:ext cx="7772400" cy="70485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447800"/>
            <a:ext cx="7772400" cy="6858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16764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16764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24384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24384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676400"/>
            <a:ext cx="7315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4384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692696"/>
            <a:ext cx="8712968" cy="15841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2.6. Інвестиційне проектування розвитку агробізнесу </a:t>
            </a:r>
            <a:endParaRPr lang="ru-RU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628800"/>
            <a:ext cx="8640960" cy="1008112"/>
          </a:xfrm>
          <a:effectLst>
            <a:outerShdw algn="ctr" rotWithShape="0">
              <a:schemeClr val="hlink"/>
            </a:outerShdw>
          </a:effectLst>
        </p:spPr>
        <p:txBody>
          <a:bodyPr/>
          <a:lstStyle/>
          <a:p>
            <a:r>
              <a:rPr lang="uk-UA" sz="1800" b="1" dirty="0" smtClean="0"/>
              <a:t>Критеріями визначення механізму управління інвестиційною стратегією аграрного сектора необхідно вважати досягнення в національній економіці стійкої динаміки наступних показників:</a:t>
            </a:r>
            <a:endParaRPr lang="uk-UA" sz="4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708920"/>
            <a:ext cx="8640960" cy="3698230"/>
          </a:xfrm>
        </p:spPr>
        <p:txBody>
          <a:bodyPr/>
          <a:lstStyle/>
          <a:p>
            <a:pPr marL="182563" indent="-182563"/>
            <a:r>
              <a:rPr lang="uk-UA" altLang="ko-KR" sz="1600" b="1" dirty="0" smtClean="0">
                <a:solidFill>
                  <a:srgbClr val="0070C0"/>
                </a:solidFill>
                <a:ea typeface="굴림" charset="-127"/>
              </a:rPr>
              <a:t>темпу зростання інвестицій (залучення до відтворювального процесу власних фінансових ресурсів підприємств, інвестиційних кредитів за рахунок внутрішніх заощаджень, зовнішніх інвестиційних кредитів, прямих інвестицій);</a:t>
            </a:r>
          </a:p>
          <a:p>
            <a:pPr marL="182563" indent="-182563">
              <a:buNone/>
            </a:pPr>
            <a:endParaRPr lang="uk-UA" altLang="ko-KR" sz="1200" b="1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/>
            <a:r>
              <a:rPr lang="uk-UA" altLang="ko-KR" sz="1600" b="1" dirty="0" smtClean="0">
                <a:solidFill>
                  <a:srgbClr val="0070C0"/>
                </a:solidFill>
                <a:ea typeface="굴림" charset="-127"/>
              </a:rPr>
              <a:t>рівня капіталізації виробництва в пріоритетних галузях національної економіки (стратегічні плани підприємств);</a:t>
            </a:r>
          </a:p>
          <a:p>
            <a:pPr marL="182563" indent="-182563">
              <a:buNone/>
            </a:pPr>
            <a:endParaRPr lang="uk-UA" altLang="ko-KR" sz="1200" b="1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/>
            <a:r>
              <a:rPr lang="uk-UA" altLang="ko-KR" sz="1600" b="1" dirty="0" smtClean="0">
                <a:solidFill>
                  <a:srgbClr val="0070C0"/>
                </a:solidFill>
                <a:ea typeface="굴림" charset="-127"/>
              </a:rPr>
              <a:t>зростання валового національного продукту;</a:t>
            </a:r>
          </a:p>
          <a:p>
            <a:pPr marL="182563" indent="-182563">
              <a:buNone/>
            </a:pPr>
            <a:endParaRPr lang="uk-UA" altLang="ko-KR" sz="1200" b="1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/>
            <a:r>
              <a:rPr lang="uk-UA" sz="1600" b="1" dirty="0" smtClean="0">
                <a:solidFill>
                  <a:srgbClr val="0070C0"/>
                </a:solidFill>
              </a:rPr>
              <a:t>підвищення ефективності господарських зв’язків на ринку товарів, послуг, капіталу;</a:t>
            </a:r>
          </a:p>
          <a:p>
            <a:pPr marL="182563" indent="-182563">
              <a:buNone/>
            </a:pPr>
            <a:endParaRPr lang="uk-UA" sz="1200" b="1" dirty="0" smtClean="0">
              <a:solidFill>
                <a:srgbClr val="0070C0"/>
              </a:solidFill>
            </a:endParaRPr>
          </a:p>
          <a:p>
            <a:pPr marL="182563" indent="-182563"/>
            <a:r>
              <a:rPr lang="uk-UA" sz="1600" b="1" dirty="0" smtClean="0">
                <a:solidFill>
                  <a:srgbClr val="0070C0"/>
                </a:solidFill>
              </a:rPr>
              <a:t>зниження фінансового ризику в національній економіці;</a:t>
            </a:r>
          </a:p>
          <a:p>
            <a:pPr marL="182563" indent="-182563">
              <a:buNone/>
            </a:pPr>
            <a:endParaRPr lang="uk-UA" sz="1200" b="1" dirty="0" smtClean="0">
              <a:solidFill>
                <a:srgbClr val="0070C0"/>
              </a:solidFill>
            </a:endParaRPr>
          </a:p>
          <a:p>
            <a:pPr marL="182563" indent="-182563"/>
            <a:r>
              <a:rPr lang="uk-UA" sz="1600" b="1" dirty="0" smtClean="0">
                <a:solidFill>
                  <a:srgbClr val="0070C0"/>
                </a:solidFill>
              </a:rPr>
              <a:t>підвищення ефективності структури виробництва і споживання.</a:t>
            </a:r>
            <a:endParaRPr lang="uk-UA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6934200" cy="936104"/>
          </a:xfrm>
        </p:spPr>
        <p:txBody>
          <a:bodyPr/>
          <a:lstStyle/>
          <a:p>
            <a:r>
              <a:rPr lang="uk-UA" sz="2000" b="1" dirty="0" smtClean="0"/>
              <a:t>Система забезпечення функціонування механізму управління інвестиційною стратегією аграрного сектора повинна складатися з наступних елементів:</a:t>
            </a:r>
            <a:endParaRPr lang="uk-UA" sz="2000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268760"/>
            <a:ext cx="6934200" cy="5328592"/>
          </a:xfrm>
        </p:spPr>
        <p:txBody>
          <a:bodyPr/>
          <a:lstStyle/>
          <a:p>
            <a:pPr marL="182563" indent="-182563" algn="just">
              <a:lnSpc>
                <a:spcPct val="80000"/>
              </a:lnSpc>
            </a:pPr>
            <a:r>
              <a:rPr lang="uk-UA" altLang="ko-KR" sz="1600" b="1" i="1" dirty="0" smtClean="0">
                <a:solidFill>
                  <a:srgbClr val="0070C0"/>
                </a:solidFill>
                <a:ea typeface="굴림" charset="-127"/>
              </a:rPr>
              <a:t>Нормативно-правове забезпечення </a:t>
            </a:r>
            <a:r>
              <a:rPr lang="uk-UA" altLang="ko-KR" sz="1600" dirty="0" smtClean="0">
                <a:solidFill>
                  <a:srgbClr val="0070C0"/>
                </a:solidFill>
                <a:ea typeface="굴림" charset="-127"/>
              </a:rPr>
              <a:t>включає сукупність нормативно-правових актів, необхідних і достатніх для реалізації інвестиційної стратегії аграрного сектора.</a:t>
            </a:r>
          </a:p>
          <a:p>
            <a:pPr marL="182563" indent="-182563" algn="just">
              <a:lnSpc>
                <a:spcPct val="80000"/>
              </a:lnSpc>
              <a:buNone/>
            </a:pPr>
            <a:endParaRPr lang="uk-UA" altLang="ko-KR" sz="1000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 algn="just">
              <a:lnSpc>
                <a:spcPct val="80000"/>
              </a:lnSpc>
            </a:pPr>
            <a:r>
              <a:rPr lang="uk-UA" altLang="ko-KR" sz="1600" b="1" i="1" dirty="0" smtClean="0">
                <a:solidFill>
                  <a:srgbClr val="0070C0"/>
                </a:solidFill>
                <a:ea typeface="굴림" charset="-127"/>
              </a:rPr>
              <a:t>Методичне забезпечення </a:t>
            </a:r>
            <a:r>
              <a:rPr lang="uk-UA" altLang="ko-KR" sz="1600" dirty="0" smtClean="0">
                <a:solidFill>
                  <a:srgbClr val="0070C0"/>
                </a:solidFill>
                <a:ea typeface="굴림" charset="-127"/>
              </a:rPr>
              <a:t>механізму управління інвестиційною стратегією аграрного сектора включає комплекс методичних розробок і матеріалів з планування і ведення інвестиційної діяльності в конкретних галузях національної економіки.</a:t>
            </a:r>
          </a:p>
          <a:p>
            <a:pPr marL="182563" indent="-182563" algn="just">
              <a:lnSpc>
                <a:spcPct val="80000"/>
              </a:lnSpc>
              <a:buNone/>
            </a:pPr>
            <a:endParaRPr lang="uk-UA" altLang="ko-KR" sz="1000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 algn="just">
              <a:lnSpc>
                <a:spcPct val="80000"/>
              </a:lnSpc>
            </a:pPr>
            <a:r>
              <a:rPr lang="uk-UA" altLang="ko-KR" sz="1600" b="1" i="1" dirty="0" smtClean="0">
                <a:solidFill>
                  <a:srgbClr val="0070C0"/>
                </a:solidFill>
                <a:ea typeface="굴림" charset="-127"/>
              </a:rPr>
              <a:t>Організаційне забезпечення  </a:t>
            </a:r>
            <a:r>
              <a:rPr lang="uk-UA" altLang="ko-KR" sz="1600" dirty="0" smtClean="0">
                <a:solidFill>
                  <a:srgbClr val="0070C0"/>
                </a:solidFill>
                <a:ea typeface="굴림" charset="-127"/>
              </a:rPr>
              <a:t>механізму управління інвестиційною стратегією аграрного сектора припускає забезпечення підтримки і створення необхідних організаційних структур, що здійснюють вплив на розвиток і контроль за досягненням поставлених цілей національної інвестиційної стратегії.</a:t>
            </a:r>
          </a:p>
          <a:p>
            <a:pPr marL="182563" indent="-182563" algn="just">
              <a:lnSpc>
                <a:spcPct val="80000"/>
              </a:lnSpc>
              <a:buNone/>
            </a:pPr>
            <a:endParaRPr lang="uk-UA" altLang="ko-KR" sz="1000" dirty="0" smtClean="0">
              <a:solidFill>
                <a:srgbClr val="0070C0"/>
              </a:solidFill>
              <a:ea typeface="굴림" charset="-127"/>
            </a:endParaRPr>
          </a:p>
          <a:p>
            <a:pPr marL="182563" indent="-182563" algn="just">
              <a:lnSpc>
                <a:spcPct val="80000"/>
              </a:lnSpc>
            </a:pPr>
            <a:r>
              <a:rPr lang="uk-UA" sz="1600" b="1" i="1" dirty="0" smtClean="0">
                <a:solidFill>
                  <a:srgbClr val="0070C0"/>
                </a:solidFill>
              </a:rPr>
              <a:t>Інформаційне забезпечення </a:t>
            </a:r>
            <a:r>
              <a:rPr lang="uk-UA" sz="1600" dirty="0" smtClean="0">
                <a:solidFill>
                  <a:srgbClr val="0070C0"/>
                </a:solidFill>
              </a:rPr>
              <a:t>механізму управління інвестиційною стратегією аграрного сектора включає наступні заходи: створення спеціалізованого інформаційно-аналітичного центру по обробці інформації про суб’єктів національної інвестиційної системи; професійне інформаційне забезпечення підприємницьких і промислових структур через інформаційно-аналітичний центр; реалізація заходів з пропаганди інвестиційних знань і інвестиційної інформації через державні, регіональні і міжнародні засоби масової інформації, у тому числі і електронні; створення і реалізацію спеціальної комплексної програми, що дозволяє забезпечити відкритість інформації про галузь, його інвестиційний ринок.</a:t>
            </a:r>
            <a:endParaRPr lang="uk-UA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lekom">
  <a:themeElements>
    <a:clrScheme name="powerpoint-template 15">
      <a:dk1>
        <a:srgbClr val="4D4D4D"/>
      </a:dk1>
      <a:lt1>
        <a:srgbClr val="FFFFFF"/>
      </a:lt1>
      <a:dk2>
        <a:srgbClr val="4D4D4D"/>
      </a:dk2>
      <a:lt2>
        <a:srgbClr val="002F8F"/>
      </a:lt2>
      <a:accent1>
        <a:srgbClr val="0098FF"/>
      </a:accent1>
      <a:accent2>
        <a:srgbClr val="001953"/>
      </a:accent2>
      <a:accent3>
        <a:srgbClr val="FFFFFF"/>
      </a:accent3>
      <a:accent4>
        <a:srgbClr val="404040"/>
      </a:accent4>
      <a:accent5>
        <a:srgbClr val="AACAFF"/>
      </a:accent5>
      <a:accent6>
        <a:srgbClr val="00164A"/>
      </a:accent6>
      <a:hlink>
        <a:srgbClr val="0F71CB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80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B92B2B"/>
        </a:lt2>
        <a:accent1>
          <a:srgbClr val="0095B7"/>
        </a:accent1>
        <a:accent2>
          <a:srgbClr val="FAAC8F"/>
        </a:accent2>
        <a:accent3>
          <a:srgbClr val="FFFFFF"/>
        </a:accent3>
        <a:accent4>
          <a:srgbClr val="404040"/>
        </a:accent4>
        <a:accent5>
          <a:srgbClr val="AAC8D8"/>
        </a:accent5>
        <a:accent6>
          <a:srgbClr val="E39B81"/>
        </a:accent6>
        <a:hlink>
          <a:srgbClr val="2D328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1FAA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5">
        <a:dk1>
          <a:srgbClr val="4D4D4D"/>
        </a:dk1>
        <a:lt1>
          <a:srgbClr val="FFFFFF"/>
        </a:lt1>
        <a:dk2>
          <a:srgbClr val="4D4D4D"/>
        </a:dk2>
        <a:lt2>
          <a:srgbClr val="F6DF52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6">
        <a:dk1>
          <a:srgbClr val="4D4D4D"/>
        </a:dk1>
        <a:lt1>
          <a:srgbClr val="FFFFFF"/>
        </a:lt1>
        <a:dk2>
          <a:srgbClr val="4D4D4D"/>
        </a:dk2>
        <a:lt2>
          <a:srgbClr val="17593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7">
        <a:dk1>
          <a:srgbClr val="4D4D4D"/>
        </a:dk1>
        <a:lt1>
          <a:srgbClr val="FFFFFF"/>
        </a:lt1>
        <a:dk2>
          <a:srgbClr val="4D4D4D"/>
        </a:dk2>
        <a:lt2>
          <a:srgbClr val="17593B"/>
        </a:lt2>
        <a:accent1>
          <a:srgbClr val="2167BF"/>
        </a:accent1>
        <a:accent2>
          <a:srgbClr val="5D5537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534C31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8">
        <a:dk1>
          <a:srgbClr val="4D4D4D"/>
        </a:dk1>
        <a:lt1>
          <a:srgbClr val="FFFFFF"/>
        </a:lt1>
        <a:dk2>
          <a:srgbClr val="4D4D4D"/>
        </a:dk2>
        <a:lt2>
          <a:srgbClr val="17593B"/>
        </a:lt2>
        <a:accent1>
          <a:srgbClr val="2167BF"/>
        </a:accent1>
        <a:accent2>
          <a:srgbClr val="7F7863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726C59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9">
        <a:dk1>
          <a:srgbClr val="4D4D4D"/>
        </a:dk1>
        <a:lt1>
          <a:srgbClr val="FFFFFF"/>
        </a:lt1>
        <a:dk2>
          <a:srgbClr val="4D4D4D"/>
        </a:dk2>
        <a:lt2>
          <a:srgbClr val="17593B"/>
        </a:lt2>
        <a:accent1>
          <a:srgbClr val="2167BF"/>
        </a:accent1>
        <a:accent2>
          <a:srgbClr val="7F7863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726C59"/>
        </a:accent6>
        <a:hlink>
          <a:srgbClr val="4588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0">
        <a:dk1>
          <a:srgbClr val="4D4D4D"/>
        </a:dk1>
        <a:lt1>
          <a:srgbClr val="FFFFFF"/>
        </a:lt1>
        <a:dk2>
          <a:srgbClr val="4D4D4D"/>
        </a:dk2>
        <a:lt2>
          <a:srgbClr val="869BCC"/>
        </a:lt2>
        <a:accent1>
          <a:srgbClr val="00A2D9"/>
        </a:accent1>
        <a:accent2>
          <a:srgbClr val="B486B0"/>
        </a:accent2>
        <a:accent3>
          <a:srgbClr val="FFFFFF"/>
        </a:accent3>
        <a:accent4>
          <a:srgbClr val="404040"/>
        </a:accent4>
        <a:accent5>
          <a:srgbClr val="AACEE9"/>
        </a:accent5>
        <a:accent6>
          <a:srgbClr val="A3799F"/>
        </a:accent6>
        <a:hlink>
          <a:srgbClr val="3D5EA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1">
        <a:dk1>
          <a:srgbClr val="4D4D4D"/>
        </a:dk1>
        <a:lt1>
          <a:srgbClr val="FFFFFF"/>
        </a:lt1>
        <a:dk2>
          <a:srgbClr val="4D4D4D"/>
        </a:dk2>
        <a:lt2>
          <a:srgbClr val="2C86AA"/>
        </a:lt2>
        <a:accent1>
          <a:srgbClr val="4B782A"/>
        </a:accent1>
        <a:accent2>
          <a:srgbClr val="38AFD0"/>
        </a:accent2>
        <a:accent3>
          <a:srgbClr val="FFFFFF"/>
        </a:accent3>
        <a:accent4>
          <a:srgbClr val="404040"/>
        </a:accent4>
        <a:accent5>
          <a:srgbClr val="B1BEAC"/>
        </a:accent5>
        <a:accent6>
          <a:srgbClr val="329EBC"/>
        </a:accent6>
        <a:hlink>
          <a:srgbClr val="9DBC2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2">
        <a:dk1>
          <a:srgbClr val="4D4D4D"/>
        </a:dk1>
        <a:lt1>
          <a:srgbClr val="FFFFFF"/>
        </a:lt1>
        <a:dk2>
          <a:srgbClr val="4D4D4D"/>
        </a:dk2>
        <a:lt2>
          <a:srgbClr val="2A5CA3"/>
        </a:lt2>
        <a:accent1>
          <a:srgbClr val="45B0E1"/>
        </a:accent1>
        <a:accent2>
          <a:srgbClr val="2277C8"/>
        </a:accent2>
        <a:accent3>
          <a:srgbClr val="FFFFFF"/>
        </a:accent3>
        <a:accent4>
          <a:srgbClr val="404040"/>
        </a:accent4>
        <a:accent5>
          <a:srgbClr val="B0D4EE"/>
        </a:accent5>
        <a:accent6>
          <a:srgbClr val="1E6BB5"/>
        </a:accent6>
        <a:hlink>
          <a:srgbClr val="6BC5E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3">
        <a:dk1>
          <a:srgbClr val="4D4D4D"/>
        </a:dk1>
        <a:lt1>
          <a:srgbClr val="FFFFFF"/>
        </a:lt1>
        <a:dk2>
          <a:srgbClr val="4D4D4D"/>
        </a:dk2>
        <a:lt2>
          <a:srgbClr val="234C89"/>
        </a:lt2>
        <a:accent1>
          <a:srgbClr val="33C3E5"/>
        </a:accent1>
        <a:accent2>
          <a:srgbClr val="2277C8"/>
        </a:accent2>
        <a:accent3>
          <a:srgbClr val="FFFFFF"/>
        </a:accent3>
        <a:accent4>
          <a:srgbClr val="404040"/>
        </a:accent4>
        <a:accent5>
          <a:srgbClr val="ADDEF0"/>
        </a:accent5>
        <a:accent6>
          <a:srgbClr val="1E6BB5"/>
        </a:accent6>
        <a:hlink>
          <a:srgbClr val="2BA6D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4">
        <a:dk1>
          <a:srgbClr val="4D4D4D"/>
        </a:dk1>
        <a:lt1>
          <a:srgbClr val="FFFFFF"/>
        </a:lt1>
        <a:dk2>
          <a:srgbClr val="4D4D4D"/>
        </a:dk2>
        <a:lt2>
          <a:srgbClr val="002F8F"/>
        </a:lt2>
        <a:accent1>
          <a:srgbClr val="0098FF"/>
        </a:accent1>
        <a:accent2>
          <a:srgbClr val="001953"/>
        </a:accent2>
        <a:accent3>
          <a:srgbClr val="FFFFFF"/>
        </a:accent3>
        <a:accent4>
          <a:srgbClr val="404040"/>
        </a:accent4>
        <a:accent5>
          <a:srgbClr val="AACAFF"/>
        </a:accent5>
        <a:accent6>
          <a:srgbClr val="00164A"/>
        </a:accent6>
        <a:hlink>
          <a:srgbClr val="5EADF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5">
        <a:dk1>
          <a:srgbClr val="4D4D4D"/>
        </a:dk1>
        <a:lt1>
          <a:srgbClr val="FFFFFF"/>
        </a:lt1>
        <a:dk2>
          <a:srgbClr val="4D4D4D"/>
        </a:dk2>
        <a:lt2>
          <a:srgbClr val="002F8F"/>
        </a:lt2>
        <a:accent1>
          <a:srgbClr val="0098FF"/>
        </a:accent1>
        <a:accent2>
          <a:srgbClr val="001953"/>
        </a:accent2>
        <a:accent3>
          <a:srgbClr val="FFFFFF"/>
        </a:accent3>
        <a:accent4>
          <a:srgbClr val="404040"/>
        </a:accent4>
        <a:accent5>
          <a:srgbClr val="AACAFF"/>
        </a:accent5>
        <a:accent6>
          <a:srgbClr val="00164A"/>
        </a:accent6>
        <a:hlink>
          <a:srgbClr val="0F71C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Telekom</Template>
  <TotalTime>29</TotalTime>
  <Words>269</Words>
  <Application>Microsoft Office PowerPoint</Application>
  <PresentationFormat>Экран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Telekom</vt:lpstr>
      <vt:lpstr>2.6. Інвестиційне проектування розвитку агробізнесу </vt:lpstr>
      <vt:lpstr>Критеріями визначення механізму управління інвестиційною стратегією аграрного сектора необхідно вважати досягнення в національній економіці стійкої динаміки наступних показників:</vt:lpstr>
      <vt:lpstr>Система забезпечення функціонування механізму управління інвестиційною стратегією аграрного сектора повинна складатися з наступних елементів: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2.6. Інвестиційне проектування розвитку агробізнесу</dc:title>
  <dc:creator>Юра</dc:creator>
  <dc:description>http://propowerpoint.ru - Бесплатные шаблоны для презентаций. Полезные советы и уроки  PowerPoint .</dc:description>
  <cp:lastModifiedBy>Юра</cp:lastModifiedBy>
  <cp:revision>5</cp:revision>
  <dcterms:created xsi:type="dcterms:W3CDTF">2015-01-17T05:58:27Z</dcterms:created>
  <dcterms:modified xsi:type="dcterms:W3CDTF">2015-01-17T09:24:46Z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00080024040000000000010243100207f8000400038000</vt:lpwstr>
  </property>
</Properties>
</file>