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3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5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1DD5D9-4D28-4513-B44E-4F9EA73264B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F8111-8CF2-4FD6-913E-7644843BF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F8111-8CF2-4FD6-913E-7644843BFCE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F8111-8CF2-4FD6-913E-7644843BFCE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F8111-8CF2-4FD6-913E-7644843BFCE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F8111-8CF2-4FD6-913E-7644843BFCE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178592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CC6600">
              <a:alpha val="14902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F74E-50D2-498C-93A6-338FD8FBD707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FFCC99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CC9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CC9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FFCC9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FFCC9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2278606"/>
          </a:xfrm>
        </p:spPr>
        <p:txBody>
          <a:bodyPr>
            <a:noAutofit/>
          </a:bodyPr>
          <a:lstStyle/>
          <a:p>
            <a:r>
              <a:rPr lang="uk-UA" b="1" dirty="0" smtClean="0">
                <a:solidFill>
                  <a:srgbClr val="0070C0"/>
                </a:solidFill>
                <a:latin typeface="Microsoft Sans Serif" pitchFamily="34" charset="0"/>
                <a:cs typeface="Microsoft Sans Serif" pitchFamily="34" charset="0"/>
              </a:rPr>
              <a:t>2.2. Організаційно-правові форми діяльності в агробізнесі 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360040"/>
          </a:xfrm>
        </p:spPr>
        <p:txBody>
          <a:bodyPr>
            <a:noAutofit/>
          </a:bodyPr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Переваги і недоліки малого бізнесу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3968" y="692696"/>
            <a:ext cx="4608512" cy="5979250"/>
          </a:xfrm>
          <a:ln w="28575">
            <a:solidFill>
              <a:srgbClr val="FFFF00"/>
            </a:solidFill>
          </a:ln>
        </p:spPr>
        <p:txBody>
          <a:bodyPr>
            <a:normAutofit fontScale="85000" lnSpcReduction="10000"/>
          </a:bodyPr>
          <a:lstStyle/>
          <a:p>
            <a:pPr indent="-76200">
              <a:buNone/>
            </a:pPr>
            <a:r>
              <a:rPr lang="uk-UA" sz="2100" b="1" dirty="0" smtClean="0">
                <a:solidFill>
                  <a:srgbClr val="FFC000"/>
                </a:solidFill>
              </a:rPr>
              <a:t>Недоліки:</a:t>
            </a:r>
          </a:p>
          <a:p>
            <a:pPr>
              <a:buNone/>
            </a:pPr>
            <a:endParaRPr lang="uk-UA" sz="1800" b="1" dirty="0" smtClean="0"/>
          </a:p>
          <a:p>
            <a:pPr marL="266700" indent="-266700">
              <a:buBlip>
                <a:blip r:embed="rId2"/>
              </a:buBlip>
            </a:pPr>
            <a:r>
              <a:rPr lang="uk-UA" sz="1800" b="1" dirty="0" smtClean="0">
                <a:solidFill>
                  <a:srgbClr val="FFFF00"/>
                </a:solidFill>
              </a:rPr>
              <a:t>Певна залежність від інших осіб, фірм і держави</a:t>
            </a:r>
          </a:p>
          <a:p>
            <a:pPr marL="266700" indent="-266700">
              <a:buBlip>
                <a:blip r:embed="rId2"/>
              </a:buBlip>
            </a:pPr>
            <a:r>
              <a:rPr lang="uk-UA" sz="1800" b="1" dirty="0" smtClean="0">
                <a:solidFill>
                  <a:srgbClr val="FFFF00"/>
                </a:solidFill>
              </a:rPr>
              <a:t>Оперативні й управлінські недоліки порівняно з великими фірмами </a:t>
            </a:r>
          </a:p>
          <a:p>
            <a:pPr marL="266700" indent="-266700">
              <a:buBlip>
                <a:blip r:embed="rId2"/>
              </a:buBlip>
            </a:pPr>
            <a:r>
              <a:rPr lang="uk-UA" sz="1800" b="1" dirty="0" smtClean="0">
                <a:solidFill>
                  <a:srgbClr val="FFFF00"/>
                </a:solidFill>
              </a:rPr>
              <a:t>Недоліки експортного потенціалу </a:t>
            </a:r>
          </a:p>
          <a:p>
            <a:pPr marL="266700" indent="-266700">
              <a:buBlip>
                <a:blip r:embed="rId2"/>
              </a:buBlip>
            </a:pPr>
            <a:r>
              <a:rPr lang="uk-UA" sz="1800" b="1" dirty="0" smtClean="0">
                <a:solidFill>
                  <a:srgbClr val="FFFF00"/>
                </a:solidFill>
              </a:rPr>
              <a:t>Одноосібна відповідальність підприємця за свою справу </a:t>
            </a:r>
          </a:p>
          <a:p>
            <a:pPr marL="266700" indent="-266700">
              <a:buBlip>
                <a:blip r:embed="rId2"/>
              </a:buBlip>
            </a:pPr>
            <a:r>
              <a:rPr lang="uk-UA" sz="1800" b="1" dirty="0" smtClean="0">
                <a:solidFill>
                  <a:srgbClr val="FFFF00"/>
                </a:solidFill>
              </a:rPr>
              <a:t>Фінансові труднощі </a:t>
            </a:r>
          </a:p>
          <a:p>
            <a:pPr marL="266700" indent="-266700">
              <a:buBlip>
                <a:blip r:embed="rId2"/>
              </a:buBlip>
            </a:pPr>
            <a:r>
              <a:rPr lang="uk-UA" sz="1800" b="1" dirty="0" smtClean="0">
                <a:solidFill>
                  <a:srgbClr val="FFFF00"/>
                </a:solidFill>
              </a:rPr>
              <a:t>Особисті проблеми</a:t>
            </a:r>
          </a:p>
          <a:p>
            <a:pPr marL="266700" indent="-266700">
              <a:buBlip>
                <a:blip r:embed="rId2"/>
              </a:buBlip>
            </a:pPr>
            <a:r>
              <a:rPr lang="uk-UA" sz="1800" b="1" dirty="0" smtClean="0">
                <a:solidFill>
                  <a:srgbClr val="FFFF00"/>
                </a:solidFill>
              </a:rPr>
              <a:t>Невисокий рівень спеціалізації менеджерів</a:t>
            </a:r>
          </a:p>
          <a:p>
            <a:pPr marL="266700" indent="-266700">
              <a:buBlip>
                <a:blip r:embed="rId2"/>
              </a:buBlip>
            </a:pPr>
            <a:r>
              <a:rPr lang="uk-UA" sz="1800" b="1" dirty="0" smtClean="0">
                <a:solidFill>
                  <a:srgbClr val="FFFF00"/>
                </a:solidFill>
              </a:rPr>
              <a:t>Некомпетентність менеджерів </a:t>
            </a:r>
          </a:p>
          <a:p>
            <a:pPr marL="266700" indent="-266700">
              <a:buBlip>
                <a:blip r:embed="rId2"/>
              </a:buBlip>
            </a:pPr>
            <a:r>
              <a:rPr lang="uk-UA" sz="1800" b="1" dirty="0" smtClean="0">
                <a:solidFill>
                  <a:srgbClr val="FFFF00"/>
                </a:solidFill>
              </a:rPr>
              <a:t>Невисокий ступінь виживання фірми на початковій стадії</a:t>
            </a:r>
          </a:p>
          <a:p>
            <a:pPr marL="266700" indent="-266700">
              <a:buBlip>
                <a:blip r:embed="rId2"/>
              </a:buBlip>
            </a:pPr>
            <a:r>
              <a:rPr lang="uk-UA" sz="1800" b="1" dirty="0" smtClean="0">
                <a:solidFill>
                  <a:srgbClr val="FFFF00"/>
                </a:solidFill>
              </a:rPr>
              <a:t>Підвищена чутливість до економічних змін</a:t>
            </a:r>
          </a:p>
          <a:p>
            <a:pPr marL="266700" indent="-266700">
              <a:buBlip>
                <a:blip r:embed="rId2"/>
              </a:buBlip>
            </a:pPr>
            <a:r>
              <a:rPr lang="uk-UA" sz="1800" b="1" dirty="0" smtClean="0">
                <a:solidFill>
                  <a:srgbClr val="FFFF00"/>
                </a:solidFill>
              </a:rPr>
              <a:t>Труднощі залучення додаткових службовців, особливо високої кваліфікації </a:t>
            </a:r>
          </a:p>
          <a:p>
            <a:pPr marL="266700" indent="-266700">
              <a:buBlip>
                <a:blip r:embed="rId2"/>
              </a:buBlip>
            </a:pPr>
            <a:r>
              <a:rPr lang="uk-UA" sz="1800" b="1" dirty="0" smtClean="0">
                <a:solidFill>
                  <a:srgbClr val="FFFF00"/>
                </a:solidFill>
              </a:rPr>
              <a:t>Велика міра ризику при освоєнні проекту </a:t>
            </a:r>
          </a:p>
          <a:p>
            <a:pPr marL="266700" indent="-266700">
              <a:buBlip>
                <a:blip r:embed="rId2"/>
              </a:buBlip>
            </a:pPr>
            <a:r>
              <a:rPr lang="uk-UA" sz="1800" b="1" dirty="0" smtClean="0">
                <a:solidFill>
                  <a:srgbClr val="FFFF00"/>
                </a:solidFill>
              </a:rPr>
              <a:t>Обмежені можливості утримання великих складських запасів </a:t>
            </a:r>
          </a:p>
          <a:p>
            <a:pPr marL="266700" indent="-266700">
              <a:buBlip>
                <a:blip r:embed="rId2"/>
              </a:buBlip>
            </a:pPr>
            <a:r>
              <a:rPr lang="uk-UA" sz="1800" b="1" dirty="0" smtClean="0">
                <a:solidFill>
                  <a:srgbClr val="FFFF00"/>
                </a:solidFill>
              </a:rPr>
              <a:t>Невпевненість партнерів при укладанні контрактів</a:t>
            </a:r>
          </a:p>
          <a:p>
            <a:pPr marL="266700" indent="-266700">
              <a:buBlip>
                <a:blip r:embed="rId2"/>
              </a:buBlip>
            </a:pPr>
            <a:r>
              <a:rPr lang="uk-UA" sz="1800" b="1" dirty="0" smtClean="0">
                <a:solidFill>
                  <a:srgbClr val="FFFF00"/>
                </a:solidFill>
              </a:rPr>
              <a:t>Необхідність постійно контролювати виконання зобов’язань</a:t>
            </a:r>
            <a:endParaRPr lang="uk-UA" sz="1800" b="1" dirty="0">
              <a:solidFill>
                <a:srgbClr val="FFFF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512" y="692696"/>
            <a:ext cx="3816424" cy="5976664"/>
          </a:xfrm>
          <a:ln w="28575"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indent="177800"/>
            <a:r>
              <a:rPr lang="uk-UA" sz="1800" b="1" dirty="0" smtClean="0">
                <a:solidFill>
                  <a:srgbClr val="FFC000"/>
                </a:solidFill>
              </a:rPr>
              <a:t>Переваги:</a:t>
            </a:r>
          </a:p>
          <a:p>
            <a:endParaRPr lang="uk-UA" sz="1500" b="1" dirty="0" smtClean="0"/>
          </a:p>
          <a:p>
            <a:pPr marL="177800" indent="-177800">
              <a:buBlip>
                <a:blip r:embed="rId2"/>
              </a:buBlip>
            </a:pPr>
            <a:r>
              <a:rPr lang="uk-UA" sz="1500" b="1" dirty="0" smtClean="0">
                <a:solidFill>
                  <a:srgbClr val="FFFF00"/>
                </a:solidFill>
              </a:rPr>
              <a:t>Незалежність </a:t>
            </a:r>
            <a:r>
              <a:rPr lang="uk-UA" sz="1500" b="1" dirty="0" smtClean="0">
                <a:solidFill>
                  <a:srgbClr val="FFFF00"/>
                </a:solidFill>
              </a:rPr>
              <a:t>дій та прийняття рішень</a:t>
            </a:r>
          </a:p>
          <a:p>
            <a:pPr marL="177800" indent="-177800">
              <a:buBlip>
                <a:blip r:embed="rId2"/>
              </a:buBlip>
            </a:pPr>
            <a:r>
              <a:rPr lang="uk-UA" sz="1500" b="1" dirty="0" smtClean="0">
                <a:solidFill>
                  <a:srgbClr val="FFFF00"/>
                </a:solidFill>
              </a:rPr>
              <a:t>Гнучкість </a:t>
            </a:r>
            <a:r>
              <a:rPr lang="uk-UA" sz="1500" b="1" dirty="0" smtClean="0">
                <a:solidFill>
                  <a:srgbClr val="FFFF00"/>
                </a:solidFill>
              </a:rPr>
              <a:t>і оперативність у діях і рішеннях</a:t>
            </a:r>
          </a:p>
          <a:p>
            <a:pPr marL="177800" indent="-177800">
              <a:buBlip>
                <a:blip r:embed="rId2"/>
              </a:buBlip>
            </a:pPr>
            <a:r>
              <a:rPr lang="uk-UA" sz="1500" b="1" dirty="0" smtClean="0">
                <a:solidFill>
                  <a:srgbClr val="FFFF00"/>
                </a:solidFill>
              </a:rPr>
              <a:t>Адаптація </a:t>
            </a:r>
            <a:r>
              <a:rPr lang="uk-UA" sz="1500" b="1" dirty="0" smtClean="0">
                <a:solidFill>
                  <a:srgbClr val="FFFF00"/>
                </a:solidFill>
              </a:rPr>
              <a:t>до особливостей місцевих умов</a:t>
            </a:r>
          </a:p>
          <a:p>
            <a:pPr marL="177800" indent="-177800">
              <a:buBlip>
                <a:blip r:embed="rId2"/>
              </a:buBlip>
            </a:pPr>
            <a:r>
              <a:rPr lang="uk-UA" sz="1500" b="1" dirty="0" smtClean="0">
                <a:solidFill>
                  <a:srgbClr val="FFFF00"/>
                </a:solidFill>
              </a:rPr>
              <a:t>Сильна </a:t>
            </a:r>
            <a:r>
              <a:rPr lang="uk-UA" sz="1500" b="1" dirty="0" smtClean="0">
                <a:solidFill>
                  <a:srgbClr val="FFFF00"/>
                </a:solidFill>
              </a:rPr>
              <a:t>симпатія до малого бізнесу </a:t>
            </a:r>
            <a:endParaRPr lang="uk-UA" sz="1500" b="1" dirty="0" smtClean="0">
              <a:solidFill>
                <a:srgbClr val="FFFF00"/>
              </a:solidFill>
            </a:endParaRPr>
          </a:p>
          <a:p>
            <a:pPr marL="177800" indent="-177800">
              <a:buBlip>
                <a:blip r:embed="rId2"/>
              </a:buBlip>
            </a:pPr>
            <a:r>
              <a:rPr lang="uk-UA" sz="1500" b="1" dirty="0" smtClean="0">
                <a:solidFill>
                  <a:srgbClr val="FFFF00"/>
                </a:solidFill>
              </a:rPr>
              <a:t>Невисокі </a:t>
            </a:r>
            <a:r>
              <a:rPr lang="uk-UA" sz="1500" b="1" dirty="0" smtClean="0">
                <a:solidFill>
                  <a:srgbClr val="FFFF00"/>
                </a:solidFill>
              </a:rPr>
              <a:t>експлуатаційні витрати </a:t>
            </a:r>
            <a:endParaRPr lang="uk-UA" sz="1500" b="1" dirty="0" smtClean="0">
              <a:solidFill>
                <a:srgbClr val="FFFF00"/>
              </a:solidFill>
            </a:endParaRPr>
          </a:p>
          <a:p>
            <a:pPr marL="177800" indent="-177800">
              <a:buBlip>
                <a:blip r:embed="rId2"/>
              </a:buBlip>
            </a:pPr>
            <a:r>
              <a:rPr lang="uk-UA" sz="1500" b="1" dirty="0" smtClean="0">
                <a:solidFill>
                  <a:srgbClr val="FFFF00"/>
                </a:solidFill>
              </a:rPr>
              <a:t>Шанси </a:t>
            </a:r>
            <a:r>
              <a:rPr lang="uk-UA" sz="1500" b="1" dirty="0" smtClean="0">
                <a:solidFill>
                  <a:srgbClr val="FFFF00"/>
                </a:solidFill>
              </a:rPr>
              <a:t>на швидкий матеріальний успіх, можливість швидко реалізовувати свої ідеї (винаходи, відкриття, оригінальні проекти) </a:t>
            </a:r>
            <a:endParaRPr lang="uk-UA" sz="1500" b="1" dirty="0" smtClean="0">
              <a:solidFill>
                <a:srgbClr val="FFFF00"/>
              </a:solidFill>
            </a:endParaRPr>
          </a:p>
          <a:p>
            <a:pPr marL="177800" indent="-177800">
              <a:buBlip>
                <a:blip r:embed="rId2"/>
              </a:buBlip>
            </a:pPr>
            <a:r>
              <a:rPr lang="uk-UA" sz="1500" b="1" dirty="0" smtClean="0">
                <a:solidFill>
                  <a:srgbClr val="FFFF00"/>
                </a:solidFill>
              </a:rPr>
              <a:t>Можливість </a:t>
            </a:r>
            <a:r>
              <a:rPr lang="uk-UA" sz="1500" b="1" dirty="0" smtClean="0">
                <a:solidFill>
                  <a:srgbClr val="FFFF00"/>
                </a:solidFill>
              </a:rPr>
              <a:t>швидкого особистого успіху (матеріально-психологічні чинники)</a:t>
            </a:r>
          </a:p>
          <a:p>
            <a:pPr marL="177800" indent="-177800">
              <a:buBlip>
                <a:blip r:embed="rId2"/>
              </a:buBlip>
            </a:pPr>
            <a:r>
              <a:rPr lang="uk-UA" sz="1500" b="1" dirty="0" smtClean="0">
                <a:solidFill>
                  <a:srgbClr val="FFFF00"/>
                </a:solidFill>
              </a:rPr>
              <a:t>Довготермінові </a:t>
            </a:r>
            <a:r>
              <a:rPr lang="uk-UA" sz="1500" b="1" dirty="0" smtClean="0">
                <a:solidFill>
                  <a:srgbClr val="FFFF00"/>
                </a:solidFill>
              </a:rPr>
              <a:t>вигоди </a:t>
            </a:r>
            <a:endParaRPr lang="uk-UA" sz="1500" b="1" dirty="0" smtClean="0">
              <a:solidFill>
                <a:srgbClr val="FFFF00"/>
              </a:solidFill>
            </a:endParaRPr>
          </a:p>
          <a:p>
            <a:pPr marL="177800" indent="-177800">
              <a:buBlip>
                <a:blip r:embed="rId2"/>
              </a:buBlip>
            </a:pPr>
            <a:r>
              <a:rPr lang="uk-UA" sz="1500" b="1" dirty="0" smtClean="0">
                <a:solidFill>
                  <a:srgbClr val="FFFF00"/>
                </a:solidFill>
              </a:rPr>
              <a:t>Переваги </a:t>
            </a:r>
            <a:r>
              <a:rPr lang="uk-UA" sz="1500" b="1" dirty="0" smtClean="0">
                <a:solidFill>
                  <a:srgbClr val="FFFF00"/>
                </a:solidFill>
              </a:rPr>
              <a:t>при специфічному або персональному ринку </a:t>
            </a:r>
            <a:endParaRPr lang="uk-UA" sz="1500" b="1" dirty="0" smtClean="0">
              <a:solidFill>
                <a:srgbClr val="FFFF00"/>
              </a:solidFill>
            </a:endParaRPr>
          </a:p>
          <a:p>
            <a:pPr marL="177800" indent="-177800">
              <a:buBlip>
                <a:blip r:embed="rId2"/>
              </a:buBlip>
            </a:pPr>
            <a:r>
              <a:rPr lang="uk-UA" sz="1500" b="1" dirty="0" smtClean="0">
                <a:solidFill>
                  <a:srgbClr val="FFFF00"/>
                </a:solidFill>
              </a:rPr>
              <a:t>Збереження </a:t>
            </a:r>
            <a:r>
              <a:rPr lang="uk-UA" sz="1500" b="1" dirty="0" smtClean="0">
                <a:solidFill>
                  <a:srgbClr val="FFFF00"/>
                </a:solidFill>
              </a:rPr>
              <a:t>підприємницького духу і романтизму </a:t>
            </a:r>
            <a:endParaRPr lang="uk-UA" sz="1500" b="1" dirty="0" smtClean="0">
              <a:solidFill>
                <a:srgbClr val="FFFF00"/>
              </a:solidFill>
            </a:endParaRPr>
          </a:p>
          <a:p>
            <a:pPr marL="177800" indent="-177800">
              <a:buBlip>
                <a:blip r:embed="rId2"/>
              </a:buBlip>
            </a:pPr>
            <a:r>
              <a:rPr lang="uk-UA" sz="1500" b="1" dirty="0" smtClean="0">
                <a:solidFill>
                  <a:srgbClr val="FFFF00"/>
                </a:solidFill>
              </a:rPr>
              <a:t>Більш </a:t>
            </a:r>
            <a:r>
              <a:rPr lang="uk-UA" sz="1500" b="1" smtClean="0">
                <a:solidFill>
                  <a:srgbClr val="FFFF00"/>
                </a:solidFill>
              </a:rPr>
              <a:t>швидкий обіг </a:t>
            </a:r>
            <a:r>
              <a:rPr lang="uk-UA" sz="1500" b="1" dirty="0" smtClean="0">
                <a:solidFill>
                  <a:srgbClr val="FFFF00"/>
                </a:solidFill>
              </a:rPr>
              <a:t>капіталу</a:t>
            </a:r>
            <a:endParaRPr lang="uk-UA" sz="1500" b="1" dirty="0" smtClean="0">
              <a:solidFill>
                <a:srgbClr val="FFFF00"/>
              </a:solidFill>
            </a:endParaRPr>
          </a:p>
          <a:p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490066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>
                <a:solidFill>
                  <a:srgbClr val="0070C0"/>
                </a:solidFill>
                <a:latin typeface="Microsoft Sans Serif" pitchFamily="34" charset="0"/>
                <a:cs typeface="Microsoft Sans Serif" pitchFamily="34" charset="0"/>
              </a:rPr>
              <a:t>Ознаки організаційних одиниць виробничого підприємництва</a:t>
            </a:r>
            <a:endParaRPr lang="ru-RU" sz="2400" b="1" dirty="0">
              <a:solidFill>
                <a:srgbClr val="0070C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6166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1600" dirty="0" smtClean="0"/>
              <a:t>Усі організаційні одиниці виробничого підприємництва, тобто фірми, розрізняються за </a:t>
            </a:r>
            <a:r>
              <a:rPr lang="uk-UA" sz="1600" b="1" i="1" dirty="0" smtClean="0"/>
              <a:t>правовими, фінансово-економічними та організаційно-управлінськими</a:t>
            </a:r>
            <a:r>
              <a:rPr lang="uk-UA" sz="1600" dirty="0" smtClean="0"/>
              <a:t> ознаками.</a:t>
            </a:r>
          </a:p>
          <a:p>
            <a:pPr marL="0" indent="0">
              <a:buNone/>
            </a:pPr>
            <a:endParaRPr lang="uk-UA" sz="1400" dirty="0" smtClean="0"/>
          </a:p>
          <a:p>
            <a:pPr marL="0" indent="0">
              <a:buNone/>
            </a:pPr>
            <a:r>
              <a:rPr lang="uk-UA" sz="1600" b="1" dirty="0" smtClean="0"/>
              <a:t>До правових ознак належать такі:</a:t>
            </a:r>
          </a:p>
          <a:p>
            <a:pPr marL="0" indent="0">
              <a:buNone/>
            </a:pPr>
            <a:endParaRPr lang="uk-UA" sz="200" dirty="0" smtClean="0"/>
          </a:p>
          <a:p>
            <a:pPr marL="0" indent="0">
              <a:buNone/>
            </a:pPr>
            <a:r>
              <a:rPr lang="uk-UA" sz="1400" dirty="0" smtClean="0">
                <a:solidFill>
                  <a:srgbClr val="FFFF00"/>
                </a:solidFill>
              </a:rPr>
              <a:t>► право власності на капітал та засновники;</a:t>
            </a:r>
          </a:p>
          <a:p>
            <a:pPr marL="0" indent="0">
              <a:buNone/>
            </a:pPr>
            <a:endParaRPr lang="uk-UA" sz="3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uk-UA" sz="1400" dirty="0" smtClean="0">
                <a:solidFill>
                  <a:srgbClr val="FFFF00"/>
                </a:solidFill>
              </a:rPr>
              <a:t>► джерела формування та розмір статутного фонду;</a:t>
            </a:r>
          </a:p>
          <a:p>
            <a:pPr marL="0" indent="0">
              <a:buNone/>
            </a:pPr>
            <a:endParaRPr lang="uk-UA" sz="3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uk-UA" sz="1400" dirty="0" smtClean="0">
                <a:solidFill>
                  <a:srgbClr val="FFFF00"/>
                </a:solidFill>
              </a:rPr>
              <a:t>► обмеження права стати учасником;</a:t>
            </a:r>
          </a:p>
          <a:p>
            <a:pPr marL="0" indent="0">
              <a:buNone/>
            </a:pPr>
            <a:endParaRPr lang="uk-UA" sz="3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uk-UA" sz="1400" dirty="0" smtClean="0">
                <a:solidFill>
                  <a:srgbClr val="FFFF00"/>
                </a:solidFill>
              </a:rPr>
              <a:t>► права учасника на майно у разі його виходу зі складу фірми;</a:t>
            </a:r>
          </a:p>
          <a:p>
            <a:pPr marL="0" indent="0">
              <a:buNone/>
            </a:pPr>
            <a:endParaRPr lang="uk-UA" sz="3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uk-UA" sz="1400" dirty="0" smtClean="0">
                <a:solidFill>
                  <a:srgbClr val="FFFF00"/>
                </a:solidFill>
              </a:rPr>
              <a:t>► юридична відокремленість фірми від учасників.</a:t>
            </a:r>
          </a:p>
          <a:p>
            <a:pPr marL="0" indent="0">
              <a:buNone/>
            </a:pPr>
            <a:endParaRPr lang="uk-UA" sz="1400" dirty="0" smtClean="0"/>
          </a:p>
          <a:p>
            <a:pPr marL="0" indent="0">
              <a:buNone/>
            </a:pPr>
            <a:r>
              <a:rPr lang="uk-UA" sz="1600" b="1" dirty="0" smtClean="0"/>
              <a:t>Фінансово-економічні ознаки такі:</a:t>
            </a:r>
          </a:p>
          <a:p>
            <a:pPr marL="0" indent="0">
              <a:buNone/>
            </a:pPr>
            <a:endParaRPr lang="uk-UA" sz="200" dirty="0" smtClean="0"/>
          </a:p>
          <a:p>
            <a:pPr marL="0" indent="0">
              <a:buNone/>
            </a:pPr>
            <a:r>
              <a:rPr lang="uk-UA" sz="1400" dirty="0" smtClean="0">
                <a:solidFill>
                  <a:srgbClr val="FFFF00"/>
                </a:solidFill>
              </a:rPr>
              <a:t>► участь у розподілі прибутків;</a:t>
            </a:r>
          </a:p>
          <a:p>
            <a:pPr marL="0" indent="0">
              <a:buNone/>
            </a:pPr>
            <a:endParaRPr lang="uk-UA" sz="3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uk-UA" sz="1400" dirty="0" smtClean="0">
                <a:solidFill>
                  <a:srgbClr val="FFFF00"/>
                </a:solidFill>
              </a:rPr>
              <a:t>► відповідальність за зобов’язаннями фірми;</a:t>
            </a:r>
          </a:p>
          <a:p>
            <a:pPr marL="0" indent="0">
              <a:buNone/>
            </a:pPr>
            <a:endParaRPr lang="uk-UA" sz="3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uk-UA" sz="1400" dirty="0" smtClean="0">
                <a:solidFill>
                  <a:srgbClr val="FFFF00"/>
                </a:solidFill>
              </a:rPr>
              <a:t>► розподіл майна у разі припинення діяльності фірми.</a:t>
            </a:r>
          </a:p>
          <a:p>
            <a:pPr marL="0" indent="0">
              <a:buNone/>
            </a:pPr>
            <a:endParaRPr lang="uk-UA" sz="1400" dirty="0" smtClean="0"/>
          </a:p>
          <a:p>
            <a:pPr marL="0" indent="0">
              <a:buNone/>
            </a:pPr>
            <a:r>
              <a:rPr lang="uk-UA" sz="1600" b="1" dirty="0" smtClean="0"/>
              <a:t>Організаційно-управлінськими ознаками є:</a:t>
            </a:r>
          </a:p>
          <a:p>
            <a:pPr marL="0" indent="0">
              <a:buNone/>
            </a:pPr>
            <a:endParaRPr lang="uk-UA" sz="200" dirty="0" smtClean="0"/>
          </a:p>
          <a:p>
            <a:pPr marL="0" indent="0">
              <a:buNone/>
            </a:pPr>
            <a:r>
              <a:rPr lang="uk-UA" sz="1400" dirty="0" smtClean="0">
                <a:solidFill>
                  <a:srgbClr val="FFFF00"/>
                </a:solidFill>
              </a:rPr>
              <a:t>► участь в управлінні фірмою;</a:t>
            </a:r>
          </a:p>
          <a:p>
            <a:pPr marL="0" indent="0">
              <a:buNone/>
            </a:pPr>
            <a:endParaRPr lang="uk-UA" sz="3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uk-UA" sz="1400" dirty="0" smtClean="0">
                <a:solidFill>
                  <a:srgbClr val="FFFF00"/>
                </a:solidFill>
              </a:rPr>
              <a:t>► використання найманої праці;</a:t>
            </a:r>
          </a:p>
          <a:p>
            <a:pPr marL="0" indent="0">
              <a:buNone/>
            </a:pPr>
            <a:endParaRPr lang="uk-UA" sz="3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uk-UA" sz="1400" dirty="0" smtClean="0">
                <a:solidFill>
                  <a:srgbClr val="FFFF00"/>
                </a:solidFill>
              </a:rPr>
              <a:t>► автономність виробничо-господарської діяльності від учасників.</a:t>
            </a:r>
            <a:endParaRPr lang="uk-UA" sz="1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490066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0070C0"/>
                </a:solidFill>
                <a:latin typeface="Microsoft Sans Serif" pitchFamily="34" charset="0"/>
                <a:cs typeface="Microsoft Sans Serif" pitchFamily="34" charset="0"/>
              </a:rPr>
              <a:t>Організаційні форми виробничого підприємництва</a:t>
            </a:r>
            <a:endParaRPr lang="ru-RU" sz="2400" b="1" dirty="0">
              <a:solidFill>
                <a:srgbClr val="0070C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6166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uk-UA" sz="1800" b="1" dirty="0" smtClean="0"/>
          </a:p>
          <a:p>
            <a:pPr marL="0" indent="444500" algn="just">
              <a:buNone/>
            </a:pPr>
            <a:r>
              <a:rPr lang="uk-UA" sz="1800" b="1" dirty="0" smtClean="0">
                <a:solidFill>
                  <a:srgbClr val="FFC000"/>
                </a:solidFill>
              </a:rPr>
              <a:t>Найпоширенішими організаційними формами виробничого підприємництва є:</a:t>
            </a:r>
          </a:p>
          <a:p>
            <a:pPr marL="0" indent="0" algn="just">
              <a:buNone/>
            </a:pPr>
            <a:endParaRPr lang="uk-UA" sz="1800" b="1" dirty="0" smtClean="0"/>
          </a:p>
          <a:p>
            <a:pPr marL="444500" indent="-266700">
              <a:buNone/>
            </a:pPr>
            <a:r>
              <a:rPr lang="uk-UA" sz="1800" b="1" dirty="0" smtClean="0">
                <a:solidFill>
                  <a:srgbClr val="FFC000"/>
                </a:solidFill>
              </a:rPr>
              <a:t>► одноосібне володіння </a:t>
            </a:r>
            <a:r>
              <a:rPr lang="uk-UA" sz="1800" dirty="0" smtClean="0">
                <a:solidFill>
                  <a:srgbClr val="FFFF00"/>
                </a:solidFill>
              </a:rPr>
              <a:t>(за законодавством України це може бути приватне підприємство — юридична особа, заснована на приватній власності громадянина України; сімейне підприємство — юридична особа, заснована на приватній власності членів однієї сім’ї; фізична особа, зареєстрована як суб’єкт підприємницької діяльності);</a:t>
            </a:r>
          </a:p>
          <a:p>
            <a:pPr marL="444500" indent="-266700">
              <a:buNone/>
            </a:pPr>
            <a:endParaRPr lang="uk-UA" sz="1800" b="1" dirty="0" smtClean="0"/>
          </a:p>
          <a:p>
            <a:pPr marL="444500" indent="-266700">
              <a:buNone/>
            </a:pPr>
            <a:r>
              <a:rPr lang="uk-UA" sz="1800" b="1" dirty="0" smtClean="0">
                <a:solidFill>
                  <a:srgbClr val="FFC000"/>
                </a:solidFill>
              </a:rPr>
              <a:t>► партнерство </a:t>
            </a:r>
            <a:r>
              <a:rPr lang="uk-UA" sz="1800" dirty="0" smtClean="0">
                <a:solidFill>
                  <a:srgbClr val="FFFF00"/>
                </a:solidFill>
              </a:rPr>
              <a:t>(товариство з додатковою відповідальністю; повне товариство; командитне товариство);</a:t>
            </a:r>
          </a:p>
          <a:p>
            <a:pPr marL="444500" indent="-266700">
              <a:buNone/>
            </a:pPr>
            <a:endParaRPr lang="uk-UA" sz="1800" b="1" dirty="0" smtClean="0"/>
          </a:p>
          <a:p>
            <a:pPr marL="444500" indent="-266700">
              <a:buNone/>
            </a:pPr>
            <a:r>
              <a:rPr lang="uk-UA" sz="1800" b="1" dirty="0" smtClean="0">
                <a:solidFill>
                  <a:srgbClr val="FFC000"/>
                </a:solidFill>
              </a:rPr>
              <a:t>► корпорація </a:t>
            </a:r>
            <a:r>
              <a:rPr lang="uk-UA" sz="1800" dirty="0" smtClean="0">
                <a:solidFill>
                  <a:srgbClr val="FFFF00"/>
                </a:solidFill>
              </a:rPr>
              <a:t>(юридичний об’єкт, відокремлений від своїх безпосередніх власників).</a:t>
            </a:r>
            <a:endParaRPr lang="uk-UA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490066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Одноосібне володіння 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7606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1800" b="1" dirty="0" smtClean="0"/>
              <a:t>          </a:t>
            </a:r>
            <a:r>
              <a:rPr lang="uk-UA" sz="2000" b="1" dirty="0" smtClean="0">
                <a:solidFill>
                  <a:srgbClr val="FFC000"/>
                </a:solidFill>
              </a:rPr>
              <a:t>Ця форма має низку переваг:</a:t>
            </a:r>
          </a:p>
          <a:p>
            <a:pPr marL="0" indent="0" algn="just">
              <a:buNone/>
            </a:pPr>
            <a:endParaRPr lang="uk-UA" sz="1000" b="1" dirty="0" smtClean="0"/>
          </a:p>
          <a:p>
            <a:pPr marL="541338" indent="-274638">
              <a:buNone/>
            </a:pPr>
            <a:r>
              <a:rPr lang="uk-UA" sz="1800" b="1" dirty="0" smtClean="0">
                <a:solidFill>
                  <a:srgbClr val="FFC000"/>
                </a:solidFill>
              </a:rPr>
              <a:t>►</a:t>
            </a:r>
            <a:r>
              <a:rPr lang="uk-UA" sz="1800" b="1" dirty="0" smtClean="0">
                <a:solidFill>
                  <a:srgbClr val="FFFF00"/>
                </a:solidFill>
              </a:rPr>
              <a:t> власникові фірми повністю належить прибуток фірми;</a:t>
            </a:r>
          </a:p>
          <a:p>
            <a:pPr marL="541338" indent="-274638">
              <a:buNone/>
            </a:pPr>
            <a:endParaRPr lang="uk-UA" sz="1000" b="1" dirty="0" smtClean="0">
              <a:solidFill>
                <a:srgbClr val="FFFF00"/>
              </a:solidFill>
            </a:endParaRPr>
          </a:p>
          <a:p>
            <a:pPr marL="541338" indent="-274638">
              <a:buNone/>
            </a:pPr>
            <a:r>
              <a:rPr lang="uk-UA" sz="1800" b="1" dirty="0" smtClean="0">
                <a:solidFill>
                  <a:srgbClr val="FFC000"/>
                </a:solidFill>
              </a:rPr>
              <a:t>►</a:t>
            </a:r>
            <a:r>
              <a:rPr lang="uk-UA" sz="1800" b="1" dirty="0" smtClean="0">
                <a:solidFill>
                  <a:srgbClr val="FFFF00"/>
                </a:solidFill>
              </a:rPr>
              <a:t> володар фірми має низькі витрати, пов’язані з організацією виробництва;</a:t>
            </a:r>
          </a:p>
          <a:p>
            <a:pPr marL="541338" indent="-274638">
              <a:buNone/>
            </a:pPr>
            <a:endParaRPr lang="uk-UA" sz="1000" b="1" dirty="0" smtClean="0">
              <a:solidFill>
                <a:srgbClr val="FFFF00"/>
              </a:solidFill>
            </a:endParaRPr>
          </a:p>
          <a:p>
            <a:pPr marL="541338" indent="-274638">
              <a:buNone/>
            </a:pPr>
            <a:r>
              <a:rPr lang="uk-UA" sz="1800" b="1" dirty="0" smtClean="0">
                <a:solidFill>
                  <a:srgbClr val="FFC000"/>
                </a:solidFill>
              </a:rPr>
              <a:t>►</a:t>
            </a:r>
            <a:r>
              <a:rPr lang="uk-UA" sz="1800" b="1" dirty="0" smtClean="0">
                <a:solidFill>
                  <a:srgbClr val="FFFF00"/>
                </a:solidFill>
              </a:rPr>
              <a:t> невеликі розміри фірми дають власникові змогу підтримувати контакти зі своїми робітниками і покупцями продукції.</a:t>
            </a:r>
          </a:p>
          <a:p>
            <a:pPr marL="0" indent="0" algn="just">
              <a:buNone/>
            </a:pPr>
            <a:endParaRPr lang="uk-UA" sz="1000" b="1" dirty="0" smtClean="0"/>
          </a:p>
          <a:p>
            <a:pPr marL="0" indent="0" algn="just">
              <a:buNone/>
            </a:pPr>
            <a:r>
              <a:rPr lang="uk-UA" sz="1800" b="1" dirty="0" smtClean="0"/>
              <a:t>          </a:t>
            </a:r>
            <a:r>
              <a:rPr lang="uk-UA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Недоліками особистого володіння є:</a:t>
            </a:r>
          </a:p>
          <a:p>
            <a:pPr marL="0" indent="0" algn="just">
              <a:buNone/>
            </a:pPr>
            <a:endParaRPr lang="uk-UA" sz="1000" b="1" dirty="0" smtClean="0"/>
          </a:p>
          <a:p>
            <a:pPr marL="541338" indent="-274638">
              <a:buNone/>
            </a:pPr>
            <a:r>
              <a:rPr lang="uk-UA" sz="1800" b="1" dirty="0" smtClean="0">
                <a:solidFill>
                  <a:srgbClr val="FFC000"/>
                </a:solidFill>
              </a:rPr>
              <a:t>►</a:t>
            </a:r>
            <a:r>
              <a:rPr lang="uk-UA" sz="1800" b="1" dirty="0" smtClean="0">
                <a:solidFill>
                  <a:srgbClr val="FFFF00"/>
                </a:solidFill>
              </a:rPr>
              <a:t> обмежені можливості для розширення виробництва;</a:t>
            </a:r>
          </a:p>
          <a:p>
            <a:pPr marL="541338" indent="-274638">
              <a:buNone/>
            </a:pPr>
            <a:endParaRPr lang="uk-UA" sz="1000" b="1" dirty="0" smtClean="0">
              <a:solidFill>
                <a:srgbClr val="FFFF00"/>
              </a:solidFill>
            </a:endParaRPr>
          </a:p>
          <a:p>
            <a:pPr marL="541338" indent="-274638">
              <a:buNone/>
            </a:pPr>
            <a:r>
              <a:rPr lang="uk-UA" sz="1800" b="1" dirty="0" smtClean="0">
                <a:solidFill>
                  <a:srgbClr val="FFC000"/>
                </a:solidFill>
              </a:rPr>
              <a:t>►</a:t>
            </a:r>
            <a:r>
              <a:rPr lang="uk-UA" sz="1800" b="1" dirty="0" smtClean="0">
                <a:solidFill>
                  <a:srgbClr val="FFFF00"/>
                </a:solidFill>
              </a:rPr>
              <a:t> несприяння банків у наданні значних кредитів;</a:t>
            </a:r>
          </a:p>
          <a:p>
            <a:pPr marL="541338" indent="-274638">
              <a:buNone/>
            </a:pPr>
            <a:endParaRPr lang="uk-UA" sz="1000" b="1" dirty="0" smtClean="0">
              <a:solidFill>
                <a:srgbClr val="FFFF00"/>
              </a:solidFill>
            </a:endParaRPr>
          </a:p>
          <a:p>
            <a:pPr marL="541338" indent="-274638">
              <a:buNone/>
            </a:pPr>
            <a:r>
              <a:rPr lang="uk-UA" sz="1800" b="1" dirty="0" smtClean="0">
                <a:solidFill>
                  <a:srgbClr val="FFC000"/>
                </a:solidFill>
              </a:rPr>
              <a:t>►</a:t>
            </a:r>
            <a:r>
              <a:rPr lang="uk-UA" sz="1800" b="1" dirty="0" smtClean="0">
                <a:solidFill>
                  <a:srgbClr val="FFFF00"/>
                </a:solidFill>
              </a:rPr>
              <a:t> необмежена відповідальність за фінансовий стан підприємства, оскільки все майно володаря за рішенням суду може бути направлене на компенсацію вимог кредиторів і погашення боргів;</a:t>
            </a:r>
          </a:p>
          <a:p>
            <a:pPr marL="541338" indent="-274638">
              <a:buNone/>
            </a:pPr>
            <a:endParaRPr lang="uk-UA" sz="1000" b="1" dirty="0" smtClean="0">
              <a:solidFill>
                <a:srgbClr val="FFFF00"/>
              </a:solidFill>
            </a:endParaRPr>
          </a:p>
          <a:p>
            <a:pPr marL="541338" indent="-274638">
              <a:buNone/>
            </a:pPr>
            <a:r>
              <a:rPr lang="uk-UA" sz="1800" b="1" dirty="0" smtClean="0">
                <a:solidFill>
                  <a:srgbClr val="FFC000"/>
                </a:solidFill>
              </a:rPr>
              <a:t>►</a:t>
            </a:r>
            <a:r>
              <a:rPr lang="uk-UA" sz="1800" b="1" dirty="0" smtClean="0">
                <a:solidFill>
                  <a:srgbClr val="FFFF00"/>
                </a:solidFill>
              </a:rPr>
              <a:t> власник фірми повинен бути компетентним у всіх виробничих та фінансових питаннях і мати здібності до підприємництва.</a:t>
            </a:r>
            <a:endParaRPr lang="uk-UA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490066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Партнерство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5446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1800" b="1" dirty="0" smtClean="0"/>
              <a:t>          </a:t>
            </a:r>
            <a:r>
              <a:rPr lang="uk-UA" sz="2000" b="1" dirty="0" smtClean="0">
                <a:solidFill>
                  <a:srgbClr val="FFC000"/>
                </a:solidFill>
              </a:rPr>
              <a:t>Ця форма має такі переваги:</a:t>
            </a:r>
          </a:p>
          <a:p>
            <a:pPr marL="0" indent="0" algn="just">
              <a:buNone/>
            </a:pPr>
            <a:endParaRPr lang="uk-UA" sz="1000" b="1" dirty="0" smtClean="0"/>
          </a:p>
          <a:p>
            <a:pPr marL="541338" indent="-274638">
              <a:buNone/>
            </a:pPr>
            <a:r>
              <a:rPr lang="uk-UA" sz="1800" b="1" dirty="0" smtClean="0">
                <a:solidFill>
                  <a:srgbClr val="FFC000"/>
                </a:solidFill>
              </a:rPr>
              <a:t>►</a:t>
            </a:r>
            <a:r>
              <a:rPr lang="uk-UA" sz="1800" b="1" dirty="0" smtClean="0">
                <a:solidFill>
                  <a:srgbClr val="FFFF00"/>
                </a:solidFill>
              </a:rPr>
              <a:t> широкі можливості для розширення виробництва;</a:t>
            </a:r>
          </a:p>
          <a:p>
            <a:pPr marL="541338" indent="-274638">
              <a:buNone/>
            </a:pPr>
            <a:endParaRPr lang="uk-UA" sz="1000" b="1" dirty="0" smtClean="0">
              <a:solidFill>
                <a:srgbClr val="FFFF00"/>
              </a:solidFill>
            </a:endParaRPr>
          </a:p>
          <a:p>
            <a:pPr marL="541338" indent="-274638">
              <a:buNone/>
            </a:pPr>
            <a:r>
              <a:rPr lang="uk-UA" sz="1800" b="1" dirty="0" smtClean="0">
                <a:solidFill>
                  <a:srgbClr val="FFC000"/>
                </a:solidFill>
              </a:rPr>
              <a:t>►</a:t>
            </a:r>
            <a:r>
              <a:rPr lang="uk-UA" sz="1800" b="1" dirty="0" smtClean="0">
                <a:solidFill>
                  <a:srgbClr val="FFFF00"/>
                </a:solidFill>
              </a:rPr>
              <a:t> збільшення можливості одержання кредиту;</a:t>
            </a:r>
          </a:p>
          <a:p>
            <a:pPr marL="541338" indent="-274638">
              <a:buNone/>
            </a:pPr>
            <a:endParaRPr lang="uk-UA" sz="1000" b="1" dirty="0" smtClean="0">
              <a:solidFill>
                <a:srgbClr val="FFFF00"/>
              </a:solidFill>
            </a:endParaRPr>
          </a:p>
          <a:p>
            <a:pPr marL="541338" indent="-274638">
              <a:buNone/>
            </a:pPr>
            <a:r>
              <a:rPr lang="uk-UA" sz="1800" b="1" dirty="0" smtClean="0">
                <a:solidFill>
                  <a:srgbClr val="FFC000"/>
                </a:solidFill>
              </a:rPr>
              <a:t>►</a:t>
            </a:r>
            <a:r>
              <a:rPr lang="uk-UA" sz="1800" b="1" dirty="0" smtClean="0">
                <a:solidFill>
                  <a:srgbClr val="FFFF00"/>
                </a:solidFill>
              </a:rPr>
              <a:t> залучення професійних менеджерів.</a:t>
            </a:r>
          </a:p>
          <a:p>
            <a:pPr marL="0" indent="0" algn="just">
              <a:buNone/>
            </a:pPr>
            <a:endParaRPr lang="uk-UA" sz="1000" b="1" dirty="0" smtClean="0"/>
          </a:p>
          <a:p>
            <a:pPr marL="0" indent="0" algn="just">
              <a:buNone/>
            </a:pPr>
            <a:r>
              <a:rPr lang="uk-UA" sz="1800" b="1" dirty="0" smtClean="0"/>
              <a:t>          </a:t>
            </a:r>
          </a:p>
          <a:p>
            <a:pPr marL="0" indent="0" algn="just">
              <a:buNone/>
            </a:pPr>
            <a:r>
              <a:rPr lang="uk-UA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uk-UA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Недоліками особистого володіння є:</a:t>
            </a:r>
          </a:p>
          <a:p>
            <a:pPr marL="0" indent="0" algn="just">
              <a:buNone/>
            </a:pPr>
            <a:endParaRPr lang="uk-UA" sz="1000" b="1" dirty="0" smtClean="0"/>
          </a:p>
          <a:p>
            <a:pPr marL="541338" indent="-274638">
              <a:buNone/>
            </a:pPr>
            <a:r>
              <a:rPr lang="uk-UA" sz="1800" b="1" dirty="0" smtClean="0">
                <a:solidFill>
                  <a:srgbClr val="FFC000"/>
                </a:solidFill>
              </a:rPr>
              <a:t>►</a:t>
            </a:r>
            <a:r>
              <a:rPr lang="uk-UA" sz="1800" b="1" dirty="0" smtClean="0">
                <a:solidFill>
                  <a:srgbClr val="FFFF00"/>
                </a:solidFill>
              </a:rPr>
              <a:t> при генеральному партнерстві, у разі банкрутства фірми, всі її співвласники несуть необмежену відповідальність. Компаньйон, якому належить 1 % власності фірми, відповідає так само як і той, кому належить решта 99 %;</a:t>
            </a:r>
          </a:p>
          <a:p>
            <a:pPr marL="541338" indent="-274638">
              <a:buNone/>
            </a:pPr>
            <a:endParaRPr lang="uk-UA" sz="1000" b="1" dirty="0" smtClean="0">
              <a:solidFill>
                <a:srgbClr val="FFFF00"/>
              </a:solidFill>
            </a:endParaRPr>
          </a:p>
          <a:p>
            <a:pPr marL="541338" indent="-274638">
              <a:buNone/>
            </a:pPr>
            <a:r>
              <a:rPr lang="uk-UA" sz="1800" b="1" dirty="0" smtClean="0">
                <a:solidFill>
                  <a:srgbClr val="FFC000"/>
                </a:solidFill>
              </a:rPr>
              <a:t>►</a:t>
            </a:r>
            <a:r>
              <a:rPr lang="uk-UA" sz="1800" b="1" dirty="0" smtClean="0">
                <a:solidFill>
                  <a:srgbClr val="FFFF00"/>
                </a:solidFill>
              </a:rPr>
              <a:t> складності виникають у разі ліквідації і реорганізації фірми в інші види виробництва. Зокрема, передбачається залежність юридичного існування від виходу партнерів із фірми.</a:t>
            </a:r>
          </a:p>
          <a:p>
            <a:pPr marL="541338" indent="-274638">
              <a:buNone/>
            </a:pPr>
            <a:endParaRPr lang="uk-UA" sz="10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490066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Малий бізнес у сільському господарстві</a:t>
            </a:r>
            <a:endParaRPr lang="uk-UA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832648"/>
          </a:xfrm>
        </p:spPr>
        <p:txBody>
          <a:bodyPr>
            <a:noAutofit/>
          </a:bodyPr>
          <a:lstStyle/>
          <a:p>
            <a:pPr marL="266700" indent="0" algn="just">
              <a:buFont typeface="Wingdings" pitchFamily="2" charset="2"/>
              <a:buChar char="Ø"/>
            </a:pPr>
            <a:r>
              <a:rPr lang="uk-UA" sz="1600" b="1" dirty="0" smtClean="0">
                <a:solidFill>
                  <a:srgbClr val="FFC000"/>
                </a:solidFill>
              </a:rPr>
              <a:t>  Особисті господарства громадян</a:t>
            </a:r>
          </a:p>
          <a:p>
            <a:pPr marL="266700" indent="0" algn="just">
              <a:buFont typeface="Wingdings" pitchFamily="2" charset="2"/>
              <a:buChar char="Ø"/>
            </a:pPr>
            <a:r>
              <a:rPr lang="uk-UA" sz="1600" b="1" dirty="0" smtClean="0">
                <a:solidFill>
                  <a:srgbClr val="FFC000"/>
                </a:solidFill>
              </a:rPr>
              <a:t>  Виробничі кооперативи </a:t>
            </a:r>
          </a:p>
          <a:p>
            <a:pPr marL="266700" indent="0" algn="just">
              <a:buFont typeface="Wingdings" pitchFamily="2" charset="2"/>
              <a:buChar char="Ø"/>
            </a:pPr>
            <a:r>
              <a:rPr lang="uk-UA" sz="1600" b="1" dirty="0" smtClean="0">
                <a:solidFill>
                  <a:srgbClr val="FFC000"/>
                </a:solidFill>
              </a:rPr>
              <a:t>  Фермерство як вид малого бізнесу і форма ведення господарства на селі </a:t>
            </a:r>
          </a:p>
          <a:p>
            <a:pPr marL="266700" indent="0" algn="just">
              <a:buFont typeface="Wingdings" pitchFamily="2" charset="2"/>
              <a:buChar char="Ø"/>
            </a:pPr>
            <a:r>
              <a:rPr lang="uk-UA" sz="1600" b="1" dirty="0" smtClean="0">
                <a:solidFill>
                  <a:srgbClr val="FFC000"/>
                </a:solidFill>
              </a:rPr>
              <a:t>  Інші форми малого бізнесу в аграрному секторі</a:t>
            </a:r>
          </a:p>
          <a:p>
            <a:pPr marL="0" indent="0" algn="just">
              <a:buNone/>
            </a:pPr>
            <a:endParaRPr lang="uk-UA" sz="1000" b="1" dirty="0" smtClean="0">
              <a:solidFill>
                <a:srgbClr val="FFC000"/>
              </a:solidFill>
            </a:endParaRPr>
          </a:p>
          <a:p>
            <a:pPr marL="266700" indent="0" algn="just">
              <a:buNone/>
            </a:pPr>
            <a:r>
              <a:rPr lang="uk-UA" sz="1600" b="1" u="sng" dirty="0" smtClean="0">
                <a:solidFill>
                  <a:srgbClr val="FFC000"/>
                </a:solidFill>
              </a:rPr>
              <a:t>Особисті господарства громадян</a:t>
            </a:r>
          </a:p>
          <a:p>
            <a:pPr marL="266700" indent="0" algn="just">
              <a:buNone/>
            </a:pPr>
            <a:r>
              <a:rPr lang="uk-UA" sz="1400" b="1" dirty="0" smtClean="0">
                <a:solidFill>
                  <a:srgbClr val="FFFF00"/>
                </a:solidFill>
              </a:rPr>
              <a:t>Підсобне господарство населення сьогодні є стабілізуючою формою господарювання: уповільнює спад виробництва сільськогосподарської продукції в державі й за умов безробіття стримує від різкого спаду рівень життя сільського населення, забезпечує додатковий заробіток до мізерного пенсійного забезпечення.</a:t>
            </a:r>
          </a:p>
          <a:p>
            <a:pPr marL="266700" indent="0" algn="just">
              <a:buNone/>
            </a:pPr>
            <a:r>
              <a:rPr lang="uk-UA" sz="1600" b="1" dirty="0" smtClean="0">
                <a:solidFill>
                  <a:srgbClr val="FFC000"/>
                </a:solidFill>
              </a:rPr>
              <a:t>Потрібно: </a:t>
            </a:r>
          </a:p>
          <a:p>
            <a:pPr marL="266700" indent="-266700" algn="just">
              <a:buFont typeface="Wingdings" pitchFamily="2" charset="2"/>
              <a:buChar char="ü"/>
            </a:pPr>
            <a:r>
              <a:rPr lang="uk-UA" sz="1400" b="1" dirty="0" smtClean="0">
                <a:solidFill>
                  <a:srgbClr val="FFFF00"/>
                </a:solidFill>
              </a:rPr>
              <a:t>збільшувати площі їх землекористування за рахунок резервного фонду, земель запасу, земельних паїв та оренди земель; </a:t>
            </a:r>
          </a:p>
          <a:p>
            <a:pPr marL="266700" indent="-266700" algn="just">
              <a:buFont typeface="Wingdings" pitchFamily="2" charset="2"/>
              <a:buChar char="ü"/>
            </a:pPr>
            <a:r>
              <a:rPr lang="uk-UA" sz="1400" b="1" dirty="0" smtClean="0">
                <a:solidFill>
                  <a:srgbClr val="FFFF00"/>
                </a:solidFill>
              </a:rPr>
              <a:t>забезпечувати земельними ділянками громадян, які працюють у соціальній сфері села і на яких не поширюється паювання земель; </a:t>
            </a:r>
          </a:p>
          <a:p>
            <a:pPr marL="266700" indent="-266700" algn="just">
              <a:buFont typeface="Wingdings" pitchFamily="2" charset="2"/>
              <a:buChar char="ü"/>
            </a:pPr>
            <a:r>
              <a:rPr lang="uk-UA" sz="1400" b="1" dirty="0" smtClean="0">
                <a:solidFill>
                  <a:srgbClr val="FFFF00"/>
                </a:solidFill>
              </a:rPr>
              <a:t>створювати у сільській місцевості мережу пунктів заготівлі сільськогосподарської продукції, обслуговуючих кооперативів, кредитних спілок з метою забезпечення товаровиробників матеріально-технічними ресурсами, збільшення переробки та реалізації виробленої продукції; </a:t>
            </a:r>
          </a:p>
          <a:p>
            <a:pPr marL="266700" indent="-266700" algn="just">
              <a:buFont typeface="Wingdings" pitchFamily="2" charset="2"/>
              <a:buChar char="ü"/>
            </a:pPr>
            <a:r>
              <a:rPr lang="uk-UA" sz="1400" b="1" dirty="0" smtClean="0">
                <a:solidFill>
                  <a:srgbClr val="FFFF00"/>
                </a:solidFill>
              </a:rPr>
              <a:t>організовувати виробництво надійної і недорогої міні-техніки та технологічного обладнання для механізації трудомістких робіт у рослинництві та тваринництві; </a:t>
            </a:r>
          </a:p>
          <a:p>
            <a:pPr marL="266700" indent="-266700" algn="just">
              <a:buFont typeface="Wingdings" pitchFamily="2" charset="2"/>
              <a:buChar char="ü"/>
            </a:pPr>
            <a:r>
              <a:rPr lang="uk-UA" sz="1400" b="1" dirty="0" smtClean="0">
                <a:solidFill>
                  <a:srgbClr val="FFFF00"/>
                </a:solidFill>
              </a:rPr>
              <a:t>збільшувати поголів’я худоби і птиці; </a:t>
            </a:r>
          </a:p>
          <a:p>
            <a:pPr marL="266700" indent="-266700" algn="just">
              <a:buFont typeface="Wingdings" pitchFamily="2" charset="2"/>
              <a:buChar char="ü"/>
            </a:pPr>
            <a:r>
              <a:rPr lang="uk-UA" sz="1400" b="1" dirty="0" smtClean="0">
                <a:solidFill>
                  <a:srgbClr val="FFFF00"/>
                </a:solidFill>
              </a:rPr>
              <a:t>організовувати громадські сінокоси та пасовища; </a:t>
            </a:r>
          </a:p>
          <a:p>
            <a:pPr marL="266700" indent="-266700" algn="just">
              <a:buFont typeface="Wingdings" pitchFamily="2" charset="2"/>
              <a:buChar char="ü"/>
            </a:pPr>
            <a:r>
              <a:rPr lang="uk-UA" sz="1400" b="1" dirty="0" smtClean="0">
                <a:solidFill>
                  <a:srgbClr val="FFFF00"/>
                </a:solidFill>
              </a:rPr>
              <a:t>забезпечувати ветеринарне обслуговування, підвищення рівня племінної справи тощо.</a:t>
            </a:r>
          </a:p>
          <a:p>
            <a:pPr marL="0" indent="0" algn="just">
              <a:buNone/>
            </a:pPr>
            <a:endParaRPr lang="uk-UA" sz="1400" b="1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490066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Малий бізнес у сільському господарстві</a:t>
            </a:r>
            <a:endParaRPr lang="uk-UA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88632"/>
          </a:xfrm>
        </p:spPr>
        <p:txBody>
          <a:bodyPr>
            <a:noAutofit/>
          </a:bodyPr>
          <a:lstStyle/>
          <a:p>
            <a:pPr marL="0" indent="266700" algn="just">
              <a:buNone/>
            </a:pPr>
            <a:r>
              <a:rPr lang="uk-UA" sz="1800" b="1" u="sng" dirty="0" smtClean="0">
                <a:solidFill>
                  <a:srgbClr val="FFC000"/>
                </a:solidFill>
              </a:rPr>
              <a:t>Виробничі кооперативи</a:t>
            </a:r>
          </a:p>
          <a:p>
            <a:pPr marL="0" indent="0" algn="just">
              <a:buNone/>
            </a:pPr>
            <a:endParaRPr lang="uk-UA" sz="1000" b="1" dirty="0" smtClean="0">
              <a:solidFill>
                <a:srgbClr val="FFC000"/>
              </a:solidFill>
            </a:endParaRPr>
          </a:p>
          <a:p>
            <a:pPr marL="266700" indent="-266700" algn="just">
              <a:buFont typeface="Wingdings" pitchFamily="2" charset="2"/>
              <a:buChar char="ü"/>
            </a:pPr>
            <a:r>
              <a:rPr lang="uk-UA" sz="1500" b="1" dirty="0" smtClean="0">
                <a:solidFill>
                  <a:srgbClr val="FFFF00"/>
                </a:solidFill>
              </a:rPr>
              <a:t>Це єдиний тип підприємства, членом якого може бути лише той, хто в ньому працює. Сюди немає ходу власникам тіньового капіталу, тоді як в інші форми господарювання доступ їм відкритий. Переваги кооперативів наочно виявляються при їх зіставленні з іншими формами господарювання на селі, насамперед при працевлаштуванні селян. Так, створені на основі КСП приватно-орендні підприємства, різного роду господарські товариства охоче беруть в оренду земельні паї селян, відмовляючи водночас багатьом із них у працевлаштуванні. Саме це стало однією з причин зростання безробіття на селі.</a:t>
            </a:r>
          </a:p>
          <a:p>
            <a:pPr marL="266700" indent="-266700" algn="just">
              <a:buNone/>
            </a:pPr>
            <a:endParaRPr lang="uk-UA" sz="1000" b="1" dirty="0" smtClean="0">
              <a:solidFill>
                <a:srgbClr val="FFFF00"/>
              </a:solidFill>
            </a:endParaRPr>
          </a:p>
          <a:p>
            <a:pPr marL="266700" indent="-266700" algn="just">
              <a:buFont typeface="Wingdings" pitchFamily="2" charset="2"/>
              <a:buChar char="ü"/>
            </a:pPr>
            <a:r>
              <a:rPr lang="uk-UA" sz="1500" b="1" dirty="0" smtClean="0">
                <a:solidFill>
                  <a:srgbClr val="FFFF00"/>
                </a:solidFill>
              </a:rPr>
              <a:t>«Надлишок» селян зумовлений не стільки професійною непридатністю їх, скільки структурними змінами у нових формуваннях, які масово відмовляються від низькорентабельних і збиткових галузей, переорієнтовуючись на виробництво високодохідної продукції, передусім соняшнику, зерна.</a:t>
            </a:r>
          </a:p>
          <a:p>
            <a:pPr marL="266700" indent="-266700" algn="just">
              <a:buNone/>
            </a:pPr>
            <a:endParaRPr lang="uk-UA" sz="1000" b="1" dirty="0" smtClean="0">
              <a:solidFill>
                <a:srgbClr val="FFFF00"/>
              </a:solidFill>
            </a:endParaRPr>
          </a:p>
          <a:p>
            <a:pPr marL="266700" indent="-266700" algn="just">
              <a:buFont typeface="Wingdings" pitchFamily="2" charset="2"/>
              <a:buChar char="ü"/>
            </a:pPr>
            <a:r>
              <a:rPr lang="uk-UA" sz="1500" b="1" dirty="0" smtClean="0">
                <a:solidFill>
                  <a:srgbClr val="FFFF00"/>
                </a:solidFill>
              </a:rPr>
              <a:t>Непрацездатні власники земельних і майнових паїв отримують від кооперативів соціальний захист. Власність усіх кооператорів (як працюючих, так і асоційованих членів) може використовуватись як застава для отримання кредитів.</a:t>
            </a:r>
          </a:p>
          <a:p>
            <a:pPr marL="0" indent="0" algn="just">
              <a:buNone/>
            </a:pPr>
            <a:endParaRPr lang="uk-UA" sz="1000" b="1" dirty="0" smtClean="0">
              <a:solidFill>
                <a:srgbClr val="FFFF00"/>
              </a:solidFill>
            </a:endParaRPr>
          </a:p>
          <a:p>
            <a:pPr marL="266700" indent="0" algn="just">
              <a:buNone/>
            </a:pPr>
            <a:r>
              <a:rPr lang="uk-UA" sz="1400" b="1" dirty="0" smtClean="0">
                <a:solidFill>
                  <a:srgbClr val="FFC000"/>
                </a:solidFill>
              </a:rPr>
              <a:t>Першочерговими завданнями є: </a:t>
            </a:r>
          </a:p>
          <a:p>
            <a:pPr marL="266700" indent="-266700" algn="just">
              <a:buFont typeface="Wingdings" pitchFamily="2" charset="2"/>
              <a:buChar char="Ø"/>
            </a:pPr>
            <a:r>
              <a:rPr lang="uk-UA" sz="1400" b="1" dirty="0" smtClean="0">
                <a:solidFill>
                  <a:srgbClr val="FFFF00"/>
                </a:solidFill>
              </a:rPr>
              <a:t>глибока, внутрішньогосподарська реструктуризація; </a:t>
            </a:r>
          </a:p>
          <a:p>
            <a:pPr marL="266700" indent="-266700" algn="just">
              <a:buFont typeface="Wingdings" pitchFamily="2" charset="2"/>
              <a:buChar char="Ø"/>
            </a:pPr>
            <a:r>
              <a:rPr lang="uk-UA" sz="1400" b="1" dirty="0" smtClean="0">
                <a:solidFill>
                  <a:srgbClr val="FFFF00"/>
                </a:solidFill>
              </a:rPr>
              <a:t>реальна приватизація невеликими трудовими колективами конкретних засобів виробництва (тваринницьких ферм, машинно-тракторного парку, транспортних засобів, ремонтних майстерень тощо) і конкретних земельних масивів, що оброблятимуть ці трудові колективи.</a:t>
            </a:r>
          </a:p>
          <a:p>
            <a:pPr marL="0" indent="0" algn="just">
              <a:buNone/>
            </a:pPr>
            <a:endParaRPr lang="uk-UA" sz="14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490066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Малий бізнес у сільському господарстві</a:t>
            </a:r>
            <a:endParaRPr lang="uk-UA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5688632"/>
          </a:xfrm>
        </p:spPr>
        <p:txBody>
          <a:bodyPr>
            <a:noAutofit/>
          </a:bodyPr>
          <a:lstStyle/>
          <a:p>
            <a:pPr marL="0" indent="266700" algn="just">
              <a:buNone/>
            </a:pPr>
            <a:r>
              <a:rPr lang="uk-UA" sz="2000" b="1" u="sng" dirty="0" smtClean="0">
                <a:solidFill>
                  <a:srgbClr val="FFC000"/>
                </a:solidFill>
              </a:rPr>
              <a:t>Фермерство як вид малого бізнесу і форма ведення господарства на селі</a:t>
            </a:r>
          </a:p>
          <a:p>
            <a:pPr marL="0" indent="0" algn="just">
              <a:buNone/>
            </a:pPr>
            <a:r>
              <a:rPr lang="uk-UA" sz="1600" b="1" dirty="0" smtClean="0">
                <a:solidFill>
                  <a:srgbClr val="FFC000"/>
                </a:solidFill>
              </a:rPr>
              <a:t> </a:t>
            </a:r>
          </a:p>
          <a:p>
            <a:pPr marL="266700" indent="0" algn="just">
              <a:buNone/>
            </a:pPr>
            <a:r>
              <a:rPr lang="uk-UA" sz="1600" b="1" dirty="0" smtClean="0">
                <a:solidFill>
                  <a:srgbClr val="FFFF00"/>
                </a:solidFill>
              </a:rPr>
              <a:t>Окремі економісти-аграрники і практики фермерського руху в Україні вбачають аграрну реформу в створенні єдиної форми господарювання — сімейної ферми. </a:t>
            </a:r>
          </a:p>
          <a:p>
            <a:pPr marL="266700" indent="0" algn="just">
              <a:buNone/>
            </a:pPr>
            <a:endParaRPr lang="uk-UA" sz="1600" b="1" dirty="0" smtClean="0">
              <a:solidFill>
                <a:srgbClr val="FFFF00"/>
              </a:solidFill>
            </a:endParaRPr>
          </a:p>
          <a:p>
            <a:pPr marL="266700" indent="0" algn="just">
              <a:buNone/>
            </a:pPr>
            <a:r>
              <a:rPr lang="uk-UA" sz="1600" b="1" dirty="0" smtClean="0">
                <a:solidFill>
                  <a:srgbClr val="FFFF00"/>
                </a:solidFill>
              </a:rPr>
              <a:t>Сімейна ферма в Україні — це власне фермер, а також селянин, який вийшов із КСП та отримав державний акт на землю і майновий пай з метою започаткування такого господарства. </a:t>
            </a:r>
          </a:p>
          <a:p>
            <a:pPr marL="266700" indent="0" algn="just">
              <a:buNone/>
            </a:pPr>
            <a:endParaRPr lang="uk-UA" sz="1600" b="1" dirty="0" smtClean="0">
              <a:solidFill>
                <a:srgbClr val="FFC000"/>
              </a:solidFill>
            </a:endParaRPr>
          </a:p>
          <a:p>
            <a:pPr marL="266700" indent="0" algn="just">
              <a:buNone/>
            </a:pPr>
            <a:r>
              <a:rPr lang="uk-UA" sz="1600" b="1" dirty="0" smtClean="0">
                <a:solidFill>
                  <a:srgbClr val="FFC000"/>
                </a:solidFill>
              </a:rPr>
              <a:t>Що потрібно для становлення такої форми господарювання? </a:t>
            </a:r>
          </a:p>
          <a:p>
            <a:pPr marL="541338" indent="-274638" algn="just">
              <a:buFont typeface="Wingdings" pitchFamily="2" charset="2"/>
              <a:buChar char="ü"/>
            </a:pPr>
            <a:r>
              <a:rPr lang="uk-UA" sz="1600" b="1" dirty="0" smtClean="0">
                <a:solidFill>
                  <a:srgbClr val="FFFF00"/>
                </a:solidFill>
              </a:rPr>
              <a:t>єдиний сільськогосподарський податок; </a:t>
            </a:r>
          </a:p>
          <a:p>
            <a:pPr marL="541338" indent="-274638" algn="just">
              <a:buFont typeface="Wingdings" pitchFamily="2" charset="2"/>
              <a:buChar char="ü"/>
            </a:pPr>
            <a:r>
              <a:rPr lang="uk-UA" sz="1600" b="1" dirty="0" smtClean="0">
                <a:solidFill>
                  <a:srgbClr val="FFFF00"/>
                </a:solidFill>
              </a:rPr>
              <a:t>довготермінові кредити (до 10 % річних); </a:t>
            </a:r>
          </a:p>
          <a:p>
            <a:pPr marL="541338" indent="-274638" algn="just">
              <a:buFont typeface="Wingdings" pitchFamily="2" charset="2"/>
              <a:buChar char="ü"/>
            </a:pPr>
            <a:r>
              <a:rPr lang="uk-UA" sz="1600" b="1" dirty="0" smtClean="0">
                <a:solidFill>
                  <a:srgbClr val="FFFF00"/>
                </a:solidFill>
              </a:rPr>
              <a:t>державний лізинг техніки на 5 років (під 3 % на весь термін); </a:t>
            </a:r>
          </a:p>
          <a:p>
            <a:pPr marL="541338" indent="-274638" algn="just">
              <a:buFont typeface="Wingdings" pitchFamily="2" charset="2"/>
              <a:buChar char="ü"/>
            </a:pPr>
            <a:r>
              <a:rPr lang="uk-UA" sz="1600" b="1" spc="-20" dirty="0" smtClean="0">
                <a:solidFill>
                  <a:srgbClr val="FFFF00"/>
                </a:solidFill>
              </a:rPr>
              <a:t>українським селянам повинна підпорядковуватись українська нафта за ціною виробника.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490066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Малий бізнес у сільському господарстві</a:t>
            </a:r>
            <a:endParaRPr lang="uk-UA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5688632"/>
          </a:xfrm>
        </p:spPr>
        <p:txBody>
          <a:bodyPr>
            <a:noAutofit/>
          </a:bodyPr>
          <a:lstStyle/>
          <a:p>
            <a:pPr marL="0" indent="266700" algn="just">
              <a:buNone/>
            </a:pPr>
            <a:r>
              <a:rPr lang="uk-UA" sz="2000" b="1" u="sng" dirty="0" smtClean="0">
                <a:solidFill>
                  <a:srgbClr val="FFC000"/>
                </a:solidFill>
              </a:rPr>
              <a:t>Інші форми малого бізнесу в аграрному секторі</a:t>
            </a:r>
          </a:p>
          <a:p>
            <a:pPr marL="0" indent="266700" algn="just">
              <a:buNone/>
            </a:pPr>
            <a:r>
              <a:rPr lang="uk-UA" sz="1600" b="1" dirty="0" smtClean="0">
                <a:solidFill>
                  <a:srgbClr val="FFC000"/>
                </a:solidFill>
              </a:rPr>
              <a:t> </a:t>
            </a:r>
          </a:p>
          <a:p>
            <a:pPr marL="266700" indent="0" algn="just">
              <a:buNone/>
            </a:pPr>
            <a:r>
              <a:rPr lang="uk-UA" sz="1600" b="1" dirty="0" smtClean="0">
                <a:solidFill>
                  <a:srgbClr val="FFFF00"/>
                </a:solidFill>
              </a:rPr>
              <a:t>На селі можуть формуватися також інші форми господарювання: малі підприємства з перероблення сільськогосподарської продукції, надання послуг населенню щодо технічного, ветеринарного, соціально-побутового обслуговування, з організації пунктів по заготівлі молока і худоби тощо.</a:t>
            </a:r>
          </a:p>
          <a:p>
            <a:pPr marL="266700" indent="0" algn="just">
              <a:buNone/>
            </a:pPr>
            <a:endParaRPr lang="uk-UA" sz="1600" b="1" dirty="0" smtClean="0">
              <a:solidFill>
                <a:srgbClr val="FFC000"/>
              </a:solidFill>
            </a:endParaRPr>
          </a:p>
          <a:p>
            <a:pPr marL="266700" indent="0" algn="just">
              <a:buNone/>
            </a:pPr>
            <a:r>
              <a:rPr lang="uk-UA" sz="1600" b="1" dirty="0" smtClean="0">
                <a:solidFill>
                  <a:srgbClr val="FFC000"/>
                </a:solidFill>
              </a:rPr>
              <a:t>Досвід функціонування малого бізнесу на селі дає змогу сформувати такі </a:t>
            </a:r>
            <a:r>
              <a:rPr lang="uk-UA" sz="1600" b="1" i="1" dirty="0" smtClean="0">
                <a:solidFill>
                  <a:srgbClr val="FFC000"/>
                </a:solidFill>
              </a:rPr>
              <a:t>основні проблеми</a:t>
            </a:r>
            <a:r>
              <a:rPr lang="uk-UA" sz="1600" b="1" dirty="0" smtClean="0">
                <a:solidFill>
                  <a:srgbClr val="FFC000"/>
                </a:solidFill>
              </a:rPr>
              <a:t>, які стоять перед сільськими бізнесменами:</a:t>
            </a:r>
          </a:p>
          <a:p>
            <a:pPr marL="266700" indent="0" algn="just">
              <a:buNone/>
            </a:pPr>
            <a:endParaRPr lang="uk-UA" sz="1000" b="1" dirty="0" smtClean="0">
              <a:solidFill>
                <a:srgbClr val="FFC000"/>
              </a:solidFill>
            </a:endParaRPr>
          </a:p>
          <a:p>
            <a:pPr marL="541338" indent="-274638">
              <a:buNone/>
            </a:pPr>
            <a:r>
              <a:rPr lang="uk-UA" sz="1600" b="1" dirty="0" smtClean="0">
                <a:solidFill>
                  <a:srgbClr val="FFFF00"/>
                </a:solidFill>
              </a:rPr>
              <a:t>►</a:t>
            </a:r>
            <a:r>
              <a:rPr lang="uk-UA" sz="1600" b="1" dirty="0" smtClean="0">
                <a:solidFill>
                  <a:srgbClr val="FFC000"/>
                </a:solidFill>
              </a:rPr>
              <a:t> </a:t>
            </a:r>
            <a:r>
              <a:rPr lang="uk-UA" sz="1600" b="1" dirty="0" smtClean="0">
                <a:solidFill>
                  <a:srgbClr val="FFFF00"/>
                </a:solidFill>
              </a:rPr>
              <a:t>необхідність у державній підтримці малого бізнесу як складової аграрної реформи;</a:t>
            </a:r>
          </a:p>
          <a:p>
            <a:pPr marL="541338" indent="-274638">
              <a:buNone/>
            </a:pPr>
            <a:r>
              <a:rPr lang="uk-UA" sz="1600" b="1" dirty="0" smtClean="0">
                <a:solidFill>
                  <a:srgbClr val="FFFF00"/>
                </a:solidFill>
              </a:rPr>
              <a:t>► необхідність у консультаціях щодо чинного законодавства та мікроекономіки;</a:t>
            </a:r>
          </a:p>
          <a:p>
            <a:pPr marL="541338" indent="-274638">
              <a:buNone/>
            </a:pPr>
            <a:r>
              <a:rPr lang="uk-UA" sz="1600" b="1" dirty="0" smtClean="0">
                <a:solidFill>
                  <a:srgbClr val="FFFF00"/>
                </a:solidFill>
              </a:rPr>
              <a:t>► відсутність детально розроблених механізмів взаємодії малого бізнесу з місцевою владою;</a:t>
            </a:r>
          </a:p>
          <a:p>
            <a:pPr marL="541338" indent="-274638">
              <a:buNone/>
            </a:pPr>
            <a:r>
              <a:rPr lang="uk-UA" sz="1600" b="1" dirty="0" smtClean="0">
                <a:solidFill>
                  <a:srgbClr val="FFFF00"/>
                </a:solidFill>
              </a:rPr>
              <a:t>► повна невизначеність у питаннях соціального захисту як самих підприємців (власників і керівників), так і їхніх найманих працівників;</a:t>
            </a:r>
          </a:p>
          <a:p>
            <a:pPr marL="541338" indent="-274638">
              <a:buNone/>
            </a:pPr>
            <a:r>
              <a:rPr lang="uk-UA" sz="1600" b="1" dirty="0" smtClean="0">
                <a:solidFill>
                  <a:srgbClr val="FFFF00"/>
                </a:solidFill>
              </a:rPr>
              <a:t>► необхідність в інформаційних послугах (як з питань законодавства, економіки, так і з питань попиту-пропозиції, пошуку партнерів);</a:t>
            </a:r>
          </a:p>
          <a:p>
            <a:pPr marL="541338" indent="-274638">
              <a:buNone/>
            </a:pPr>
            <a:r>
              <a:rPr lang="uk-UA" sz="1600" b="1" dirty="0" smtClean="0">
                <a:solidFill>
                  <a:srgbClr val="FFFF00"/>
                </a:solidFill>
              </a:rPr>
              <a:t>► необхідність інвестування.</a:t>
            </a:r>
            <a:endParaRPr lang="uk-UA" sz="1600" b="1" spc="-2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19087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70BBBFD-AEF8-4896-BBF8-8B04058838E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TS101908701</Template>
  <TotalTime>120</TotalTime>
  <Words>1230</Words>
  <Application>Microsoft Office PowerPoint</Application>
  <PresentationFormat>Экран (4:3)</PresentationFormat>
  <Paragraphs>161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TS101908701</vt:lpstr>
      <vt:lpstr>2.2. Організаційно-правові форми діяльності в агробізнесі </vt:lpstr>
      <vt:lpstr>Ознаки організаційних одиниць виробничого підприємництва</vt:lpstr>
      <vt:lpstr>Організаційні форми виробничого підприємництва</vt:lpstr>
      <vt:lpstr>Одноосібне володіння </vt:lpstr>
      <vt:lpstr>Партнерство</vt:lpstr>
      <vt:lpstr>Малий бізнес у сільському господарстві</vt:lpstr>
      <vt:lpstr>Малий бізнес у сільському господарстві</vt:lpstr>
      <vt:lpstr>Малий бізнес у сільському господарстві</vt:lpstr>
      <vt:lpstr>Малий бізнес у сільському господарстві</vt:lpstr>
      <vt:lpstr>Переваги і недоліки малого бізнесу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2.2. Організаційно-правові форми діяльності в агробізнесі </dc:title>
  <dc:subject>Шаблон оформления</dc:subject>
  <dc:creator>Юра</dc:creator>
  <dc:description>Шаблон оформления
Корпорация Майкрософт</dc:description>
  <cp:lastModifiedBy>Юра</cp:lastModifiedBy>
  <cp:revision>16</cp:revision>
  <dcterms:created xsi:type="dcterms:W3CDTF">2015-01-11T10:19:12Z</dcterms:created>
  <dcterms:modified xsi:type="dcterms:W3CDTF">2015-01-11T17:16:19Z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TC019087019991</vt:lpwstr>
  </property>
</Properties>
</file>