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804DD-91DB-40C2-AAA2-C3CA9091F24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09E2-6F9D-49CE-8A20-83A49A82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09E2-6F9D-49CE-8A20-83A49A829F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6984776" cy="2232248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2.1. Соціально-економічні основи підприємництва </a:t>
            </a:r>
            <a:endParaRPr lang="ru-RU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3204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800" b="1" spc="1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Підприємництво як особливий вид діяльності</a:t>
            </a:r>
            <a:endParaRPr lang="ru-RU" sz="2800" spc="1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i="1" dirty="0" smtClean="0">
                <a:solidFill>
                  <a:srgbClr val="FFC000"/>
                </a:solidFill>
              </a:rPr>
              <a:t>Підприємництво</a:t>
            </a:r>
            <a:r>
              <a:rPr lang="uk-UA" sz="1600" b="1" dirty="0" smtClean="0">
                <a:solidFill>
                  <a:srgbClr val="FFFF00"/>
                </a:solidFill>
              </a:rPr>
              <a:t> – активна, самостійна  діяльність, що здійснюється на власний ризик і під власну майнову відповідальність громадянами, об’єднаннями громадян з виробництва продукції, виконання робіт і надання послуг з метою одержання прибутку.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algn="just"/>
            <a:endParaRPr lang="uk-UA" sz="1600" b="1" dirty="0" smtClean="0">
              <a:solidFill>
                <a:srgbClr val="FFFF00"/>
              </a:solidFill>
            </a:endParaRPr>
          </a:p>
          <a:p>
            <a:pPr algn="just"/>
            <a:r>
              <a:rPr lang="uk-UA" sz="1600" b="1" i="1" dirty="0" smtClean="0">
                <a:solidFill>
                  <a:srgbClr val="FFC000"/>
                </a:solidFill>
              </a:rPr>
              <a:t>Агробізнес</a:t>
            </a:r>
            <a:r>
              <a:rPr lang="uk-UA" sz="1600" b="1" dirty="0" smtClean="0">
                <a:solidFill>
                  <a:srgbClr val="FFFF00"/>
                </a:solidFill>
              </a:rPr>
              <a:t> – певний вид діяльності в аграрній сфері, що охоплює безпосередньо с.-г. виробництво, переробку продукції і сировини, торговельно-посередницьку діяльність; ремонтно-енергетичне, консультативне, кадрове, науково-дослідницьке та інше забезпечення; виробниче та інше обслуговування.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21088"/>
            <a:ext cx="3168352" cy="5760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 smtClean="0">
                <a:solidFill>
                  <a:srgbClr val="FFC000"/>
                </a:solidFill>
              </a:rPr>
              <a:t>Комерційне</a:t>
            </a:r>
          </a:p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(обмін, розподіл і споживання товарів і послуг)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869160"/>
            <a:ext cx="3168352" cy="5760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 smtClean="0">
                <a:solidFill>
                  <a:srgbClr val="FFC000"/>
                </a:solidFill>
              </a:rPr>
              <a:t>Посередницьке</a:t>
            </a:r>
          </a:p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(надання посередницьких послуг)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517232"/>
            <a:ext cx="3168352" cy="5760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 smtClean="0">
                <a:solidFill>
                  <a:srgbClr val="FFC000"/>
                </a:solidFill>
              </a:rPr>
              <a:t>Фінансове</a:t>
            </a:r>
          </a:p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(об’єктом товарно-грошових відносин є гроші, валюта та цінні папері)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573016"/>
            <a:ext cx="3168352" cy="5760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 smtClean="0">
                <a:solidFill>
                  <a:srgbClr val="FFC000"/>
                </a:solidFill>
              </a:rPr>
              <a:t>Виробниче</a:t>
            </a:r>
          </a:p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(виробництво продукції, послуг, виконання робіт для реалізації споживачам)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165304"/>
            <a:ext cx="3168352" cy="5760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 smtClean="0">
                <a:solidFill>
                  <a:srgbClr val="FFC000"/>
                </a:solidFill>
              </a:rPr>
              <a:t>Страхове </a:t>
            </a:r>
          </a:p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(особлива форма кредитних відносин)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3068960"/>
            <a:ext cx="3528392" cy="33855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FFC000"/>
                </a:solidFill>
              </a:rPr>
              <a:t>Види підприємництва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4221088"/>
            <a:ext cx="5400600" cy="5760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>
                <a:solidFill>
                  <a:srgbClr val="FFFF00"/>
                </a:solidFill>
              </a:rPr>
              <a:t>Торговельні організації та окремі особи, що продають предмети споживання та засоби виробництва.</a:t>
            </a:r>
            <a:endParaRPr lang="uk-UA" sz="120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4869160"/>
            <a:ext cx="5400600" cy="5760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Установи та окремі особи, які надають посередницькі послуги підприємцям і споживачам; посередницькі фірми можуть також надавати інформаційні, маркетингові, консультаційні та інші послуги.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5517232"/>
            <a:ext cx="5400600" cy="5760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Агентами фінансового підприємництва є комерційні банки, фондові біржі та громадяни-підприємці.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3573016"/>
            <a:ext cx="5400600" cy="5760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Підприємства, які виготовляють різноманітну продукцію, виконують різні роботи, надають різні послуги — виробничі, побутові, інформаційні, створюють духовні блага тощо.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6165304"/>
            <a:ext cx="5400600" cy="5760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Страхові компанії здійснюють страхування життя, майна й отримують від цього доходи, які вкладають в облігації, акції інших компаній, у державні цінні папери.</a:t>
            </a:r>
            <a:endParaRPr lang="ru-RU" sz="1200" dirty="0">
              <a:solidFill>
                <a:srgbClr val="FFFF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63688" y="3212976"/>
            <a:ext cx="108012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8" idx="0"/>
          </p:cNvCxnSpPr>
          <p:nvPr/>
        </p:nvCxnSpPr>
        <p:spPr>
          <a:xfrm>
            <a:off x="1763688" y="3212976"/>
            <a:ext cx="0" cy="3600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spc="1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Принципи підприємницької діяльності</a:t>
            </a:r>
            <a:endParaRPr lang="ru-RU" sz="2800" b="1" spc="1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uk-UA" dirty="0" smtClean="0">
                <a:solidFill>
                  <a:srgbClr val="FFFF00"/>
                </a:solidFill>
              </a:rPr>
              <a:t>Згідно зі ст. 44 ГК України підприємництво здійснюється на основі таких принципів:</a:t>
            </a:r>
          </a:p>
          <a:p>
            <a:pPr>
              <a:buClr>
                <a:srgbClr val="FFFF00"/>
              </a:buClr>
              <a:buNone/>
            </a:pPr>
            <a:endParaRPr lang="uk-UA" sz="3800" dirty="0" smtClean="0">
              <a:solidFill>
                <a:srgbClr val="FFFF00"/>
              </a:solidFill>
            </a:endParaRP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вільного вибору підприємцем видів підприємницької діяльності;</a:t>
            </a: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endParaRPr lang="uk-UA" sz="1900" dirty="0" smtClean="0">
              <a:solidFill>
                <a:srgbClr val="FFFF00"/>
              </a:solidFill>
            </a:endParaRP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самостійного формування підприємцем програми діяльності, вибору постачальників і споживачів продукції, що виробляється; </a:t>
            </a: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endParaRPr lang="uk-UA" sz="1900" dirty="0" smtClean="0">
              <a:solidFill>
                <a:srgbClr val="FFFF00"/>
              </a:solidFill>
            </a:endParaRP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залучення матеріально-технічних, фінансових та інших видів ресурсів, використання яких не обмежено законом, встановлення цін на продукцію та послуги відповідно до закону;</a:t>
            </a: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endParaRPr lang="uk-UA" sz="1900" dirty="0" smtClean="0">
              <a:solidFill>
                <a:srgbClr val="FFFF00"/>
              </a:solidFill>
            </a:endParaRP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вільного найму підприємцем працівників; </a:t>
            </a: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endParaRPr lang="uk-UA" sz="1900" dirty="0" smtClean="0">
              <a:solidFill>
                <a:srgbClr val="FFFF00"/>
              </a:solidFill>
            </a:endParaRP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комерційного розрахунку та власного комерційного ризику;</a:t>
            </a: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endParaRPr lang="uk-UA" sz="1900" dirty="0" smtClean="0">
              <a:solidFill>
                <a:srgbClr val="FFFF00"/>
              </a:solidFill>
            </a:endParaRP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вільного розпорядження прибутком, що залишається у підприємця після сплати податків, зборів та інших платежів, передбачених законом;</a:t>
            </a: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endParaRPr lang="uk-UA" sz="1900" dirty="0" smtClean="0">
              <a:solidFill>
                <a:srgbClr val="FFFF00"/>
              </a:solidFill>
            </a:endParaRPr>
          </a:p>
          <a:p>
            <a:pPr marL="265113" indent="-265113" algn="just"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самостійного здійснення підприємцем зовнішньоекономічної діяльності, використання підприємцем належної йому частки валютної виручки на свій розсуд. 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spc="1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Ліцензування підприємницької діяльності</a:t>
            </a:r>
            <a:endParaRPr lang="ru-RU" sz="2800" b="1" spc="1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792088"/>
          </a:xfrm>
        </p:spPr>
        <p:txBody>
          <a:bodyPr>
            <a:normAutofit fontScale="32500" lnSpcReduction="2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uk-UA" sz="5500" dirty="0" smtClean="0">
                <a:solidFill>
                  <a:srgbClr val="FF0000"/>
                </a:solidFill>
              </a:rPr>
              <a:t>Ліцензія - документ, що видається Кабінетом Міністрів України або уповноваженим ним органом, відповідно до якого власник ліцензії має право займатися певним видом підприємницької діяльності.</a:t>
            </a:r>
          </a:p>
          <a:p>
            <a:pPr marL="0" indent="0">
              <a:buClr>
                <a:srgbClr val="FFFF00"/>
              </a:buClr>
              <a:buNone/>
            </a:pPr>
            <a:endParaRPr lang="uk-UA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uk-UA" sz="1400" dirty="0" smtClean="0">
                <a:solidFill>
                  <a:srgbClr val="FFFF00"/>
                </a:solidFill>
              </a:rPr>
              <a:t>Існують 44 види підприємницької діяльності, для здійснення яких необхідно мати ліцензію. Наприклад:</a:t>
            </a:r>
          </a:p>
          <a:p>
            <a:pPr>
              <a:buClr>
                <a:srgbClr val="FFFF00"/>
              </a:buClr>
            </a:pPr>
            <a:endParaRPr lang="uk-UA" sz="1400" dirty="0" smtClean="0">
              <a:solidFill>
                <a:srgbClr val="FFFF00"/>
              </a:solidFill>
            </a:endParaRP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створення стрілецьких тирів, стрільбищ, мисливських стендів;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виготовлення й реалізація лікарських засобів;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виготовлення пива, алкогольних напоїв, а також виготовлення й реалізація спирту етилового, коньячного й плодового;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виготовлення тютюнових виробів;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медична практика, ветеринарна практика;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юридична практика;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створення ігрових закладів, організація азартних ігор;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міжнародні перевезення пасажирів і вантажів залізничним і автомобільним (крім країн СНД), повітряним, річковим, морським транспортом;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виготовлення й ввіз бланків цінних паперів, документів суворої звітності й знаків поштової оплати, а також матеріалів і напівфабрикатів для їхнього виробництва;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видобуток дорогоцінних металів і дорогоцінних каменів, виготовлення й реалізація виробів з їхнім використанням;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аудиторська й страхова діяльності;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виготовлення ветеринарних медикаментів і препаратів;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діяльність, пов'язана з організацією іноземного й закордонного туризму;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здійснення операцій з металобрухтом;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посередництво в працевлаштуванні на роботу за кордоном; </a:t>
            </a:r>
          </a:p>
          <a:p>
            <a:pPr marL="265113" indent="-265113" algn="just">
              <a:lnSpc>
                <a:spcPct val="110000"/>
              </a:lnSpc>
              <a:buClr>
                <a:srgbClr val="FFFF00"/>
              </a:buClr>
              <a:buSzPct val="100000"/>
              <a:buFont typeface="+mj-lt"/>
              <a:buAutoNum type="arabicPeriod"/>
              <a:tabLst>
                <a:tab pos="265113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довірчі й інші операції з майном довірителя (вкладника) і інших.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3204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800" b="1" spc="1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Середовище підприємництва</a:t>
            </a:r>
            <a:endParaRPr lang="ru-RU" sz="2800" spc="1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2376264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</a:rPr>
              <a:t>Політична ситуація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24944"/>
            <a:ext cx="2376264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</a:rPr>
              <a:t>Правова база</a:t>
            </a:r>
            <a:endParaRPr lang="ru-RU" sz="1200" i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17032"/>
            <a:ext cx="2376264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</a:rPr>
              <a:t>Соціально-культурне середовище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2376264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</a:rPr>
              <a:t>Економічна обстановка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09120"/>
            <a:ext cx="2376264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</a:rPr>
              <a:t>Технічне середовище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836712"/>
            <a:ext cx="3528392" cy="33855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FFFF00"/>
                </a:solidFill>
              </a:rPr>
              <a:t>Підприємницьке середовище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2132856"/>
            <a:ext cx="6048672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rIns="90000" bIns="36000" rtlCol="0" anchor="ctr"/>
          <a:lstStyle/>
          <a:p>
            <a:r>
              <a:rPr lang="uk-UA" sz="1200" dirty="0" smtClean="0">
                <a:solidFill>
                  <a:srgbClr val="FFFF00"/>
                </a:solidFill>
              </a:rPr>
              <a:t>Способи управління економікою певною мірою є результатом політичних завдань і цілей уряду, який є при владі.</a:t>
            </a:r>
            <a:endParaRPr lang="uk-UA" sz="12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2924944"/>
            <a:ext cx="6048672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rIns="90000" bIns="36000" rtlCol="0" anchor="ctr"/>
          <a:lstStyle/>
          <a:p>
            <a:r>
              <a:rPr lang="uk-UA" sz="1200" dirty="0" smtClean="0">
                <a:solidFill>
                  <a:srgbClr val="FFFF00"/>
                </a:solidFill>
              </a:rPr>
              <a:t>Закони, що ухвалює Верховна Рада України, можуть бути наслідком політичної обстановки і натиску лобістів або груп, які, в свою чергу, можуть відображати відповідні течії у соціальній і культурній сферах.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3717032"/>
            <a:ext cx="6048672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rIns="90000" bIns="36000" rtlCol="0" anchor="ctr"/>
          <a:lstStyle/>
          <a:p>
            <a:r>
              <a:rPr lang="uk-UA" sz="1200" dirty="0" smtClean="0">
                <a:solidFill>
                  <a:srgbClr val="FFFF00"/>
                </a:solidFill>
              </a:rPr>
              <a:t>Визначає товари, які люди прагнуть купувати, зокрема, що відповідають певним смакам і моді; рівень освіти; традиції, норми поведінки і моралі. 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1340768"/>
            <a:ext cx="6048672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rIns="90000" bIns="36000" rtlCol="0" anchor="ctr"/>
          <a:lstStyle/>
          <a:p>
            <a:r>
              <a:rPr lang="uk-UA" sz="1200" dirty="0" smtClean="0">
                <a:solidFill>
                  <a:srgbClr val="FFFF00"/>
                </a:solidFill>
              </a:rPr>
              <a:t>Обсяги грошових засобів покупців; види придбаних товарів і ту суму, яку вони готові заплатити; рівень інфляції і безробіття; умови кредитування; система оподаткування; вартість енергоресурсів; митні тарифи. 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15816" y="4509120"/>
            <a:ext cx="6048672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rIns="90000" bIns="36000" rtlCol="0" anchor="ctr"/>
          <a:lstStyle/>
          <a:p>
            <a:r>
              <a:rPr lang="uk-UA" sz="1200" dirty="0" smtClean="0">
                <a:solidFill>
                  <a:srgbClr val="FFFF00"/>
                </a:solidFill>
              </a:rPr>
              <a:t>Рівень науково-технічного розвитку.</a:t>
            </a:r>
            <a:endParaRPr lang="ru-RU" sz="1200" dirty="0">
              <a:solidFill>
                <a:srgbClr val="FFFF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03648" y="980728"/>
            <a:ext cx="151216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1520" y="5301208"/>
            <a:ext cx="2376264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</a:rPr>
              <a:t>Фізичне (географічне) середовище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6093296"/>
            <a:ext cx="2376264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</a:rPr>
              <a:t>Інституціональне середовище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15816" y="5301208"/>
            <a:ext cx="6048672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rIns="90000" bIns="36000" rtlCol="0" anchor="ctr"/>
          <a:lstStyle/>
          <a:p>
            <a:r>
              <a:rPr lang="uk-UA" sz="1200" dirty="0" smtClean="0">
                <a:solidFill>
                  <a:srgbClr val="FFFF00"/>
                </a:solidFill>
              </a:rPr>
              <a:t>Природні умови, в яких здійснюється підприємництво: доступність сировини, енергоресурсів, кліматичні й сезонні умови, а також розвиток транспортної мережі.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15816" y="6093296"/>
            <a:ext cx="6048672" cy="6480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rIns="90000" bIns="36000" rtlCol="0" anchor="ctr"/>
          <a:lstStyle/>
          <a:p>
            <a:r>
              <a:rPr lang="uk-UA" sz="1200" dirty="0" smtClean="0">
                <a:solidFill>
                  <a:srgbClr val="FFFF00"/>
                </a:solidFill>
              </a:rPr>
              <a:t>Банки; оптові та роздрібні продавці; фірми з надання юридичних, бухгалтерських, аудиторських послуг; навчальні заклади; рекламні агентства; транспортні агентства; страхові компанії; засоби зв’язку тощо.</a:t>
            </a:r>
            <a:endParaRPr lang="ru-RU" sz="1200" dirty="0">
              <a:solidFill>
                <a:srgbClr val="FFFF0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403648" y="980728"/>
            <a:ext cx="0" cy="3600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-11000"/>
          </a:blip>
          <a:srcRect/>
          <a:stretch>
            <a:fillRect/>
          </a:stretch>
        </p:blipFill>
        <p:spPr bwMode="auto">
          <a:xfrm>
            <a:off x="5364088" y="3933056"/>
            <a:ext cx="3600400" cy="269384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-29000"/>
          </a:blip>
          <a:srcRect/>
          <a:stretch>
            <a:fillRect/>
          </a:stretch>
        </p:blipFill>
        <p:spPr bwMode="auto">
          <a:xfrm>
            <a:off x="179512" y="3933056"/>
            <a:ext cx="3600400" cy="273630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7" name="Picture 3" descr="C:\Users\Юра\Desktop\Фото\obshhatsya-s-klientami.jpg"/>
          <p:cNvPicPr>
            <a:picLocks noChangeAspect="1" noChangeArrowheads="1"/>
          </p:cNvPicPr>
          <p:nvPr/>
        </p:nvPicPr>
        <p:blipFill>
          <a:blip r:embed="rId5" cstate="print">
            <a:lum bright="-15000"/>
          </a:blip>
          <a:srcRect/>
          <a:stretch>
            <a:fillRect/>
          </a:stretch>
        </p:blipFill>
        <p:spPr bwMode="auto">
          <a:xfrm>
            <a:off x="5364088" y="620688"/>
            <a:ext cx="3600400" cy="252028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26" name="Picture 2" descr="C:\Users\Юра\Desktop\Фото\бакси.jpg"/>
          <p:cNvPicPr>
            <a:picLocks noChangeAspect="1" noChangeArrowheads="1"/>
          </p:cNvPicPr>
          <p:nvPr/>
        </p:nvPicPr>
        <p:blipFill>
          <a:blip r:embed="rId6" cstate="print">
            <a:lum bright="-29000"/>
          </a:blip>
          <a:srcRect/>
          <a:stretch>
            <a:fillRect/>
          </a:stretch>
        </p:blipFill>
        <p:spPr bwMode="auto">
          <a:xfrm>
            <a:off x="179512" y="620688"/>
            <a:ext cx="3600400" cy="252028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3204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800" b="1" spc="1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Функції, модель бізнесу</a:t>
            </a:r>
            <a:endParaRPr lang="ru-RU" sz="2800" spc="1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3212976"/>
            <a:ext cx="1440160" cy="648072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Виробнича діяльність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36096" y="2276872"/>
            <a:ext cx="1728192" cy="72008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Функція управління кадрами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79712" y="2276872"/>
            <a:ext cx="1728192" cy="72008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Функція ведення фінансів і обліку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4077072"/>
            <a:ext cx="1728192" cy="72008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Функція матеріально-технічного забезпечення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79712" y="4077072"/>
            <a:ext cx="1728192" cy="72008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Функція маркетингу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764704"/>
            <a:ext cx="1584176" cy="72008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z="1400" b="1" u="sng" dirty="0" smtClean="0">
                <a:solidFill>
                  <a:schemeClr val="bg1"/>
                </a:solidFill>
              </a:rPr>
              <a:t>Ринок грошей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(банки, інвестори)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08304" y="764704"/>
            <a:ext cx="1584176" cy="72008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z="1300" b="1" u="sng" dirty="0" smtClean="0">
                <a:solidFill>
                  <a:schemeClr val="bg1"/>
                </a:solidFill>
              </a:rPr>
              <a:t>Ринок робочої сили </a:t>
            </a:r>
            <a:r>
              <a:rPr lang="uk-UA" sz="1300" b="1" dirty="0" smtClean="0">
                <a:solidFill>
                  <a:schemeClr val="bg1"/>
                </a:solidFill>
              </a:rPr>
              <a:t>(менеджери, робітники)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5877272"/>
            <a:ext cx="1584176" cy="72008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u="sng" dirty="0" smtClean="0">
                <a:solidFill>
                  <a:schemeClr val="bg1"/>
                </a:solidFill>
              </a:rPr>
              <a:t>Ринкові контрагенти і фірми</a:t>
            </a:r>
            <a:endParaRPr lang="ru-RU" sz="1400" b="1" u="sng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08304" y="5877272"/>
            <a:ext cx="1584176" cy="72008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u="sng" dirty="0" smtClean="0">
                <a:solidFill>
                  <a:schemeClr val="bg1"/>
                </a:solidFill>
              </a:rPr>
              <a:t>Ринок поставок </a:t>
            </a:r>
            <a:r>
              <a:rPr lang="uk-UA" sz="1400" b="1" dirty="0" smtClean="0">
                <a:solidFill>
                  <a:schemeClr val="bg1"/>
                </a:solidFill>
              </a:rPr>
              <a:t>(сировина, машини та ін.)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5013176"/>
            <a:ext cx="1584176" cy="504056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Інституції розподілу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79712" y="5517232"/>
            <a:ext cx="1721645" cy="504056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Агентство з маркетингу і реклами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1520" y="1988840"/>
            <a:ext cx="1584176" cy="504056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Доходи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43" name="Прямая со стрелкой 42"/>
          <p:cNvCxnSpPr>
            <a:stCxn id="30" idx="3"/>
            <a:endCxn id="29" idx="1"/>
          </p:cNvCxnSpPr>
          <p:nvPr/>
        </p:nvCxnSpPr>
        <p:spPr>
          <a:xfrm>
            <a:off x="3707904" y="4437112"/>
            <a:ext cx="1728192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707904" y="2636912"/>
            <a:ext cx="1728192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707904" y="2996952"/>
            <a:ext cx="144016" cy="216024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5292080" y="2996952"/>
            <a:ext cx="144016" cy="216024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3707904" y="3861048"/>
            <a:ext cx="216024" cy="216024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292080" y="3861048"/>
            <a:ext cx="144016" cy="216024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7" idx="2"/>
            <a:endCxn id="35" idx="0"/>
          </p:cNvCxnSpPr>
          <p:nvPr/>
        </p:nvCxnSpPr>
        <p:spPr>
          <a:xfrm>
            <a:off x="1043608" y="2492896"/>
            <a:ext cx="0" cy="252028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1" idx="3"/>
            <a:endCxn id="28" idx="0"/>
          </p:cNvCxnSpPr>
          <p:nvPr/>
        </p:nvCxnSpPr>
        <p:spPr>
          <a:xfrm>
            <a:off x="1835696" y="1124744"/>
            <a:ext cx="1008112" cy="1152128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2" idx="1"/>
            <a:endCxn id="27" idx="0"/>
          </p:cNvCxnSpPr>
          <p:nvPr/>
        </p:nvCxnSpPr>
        <p:spPr>
          <a:xfrm flipH="1">
            <a:off x="6300192" y="1124744"/>
            <a:ext cx="1008112" cy="1152128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6" idx="0"/>
            <a:endCxn id="30" idx="2"/>
          </p:cNvCxnSpPr>
          <p:nvPr/>
        </p:nvCxnSpPr>
        <p:spPr>
          <a:xfrm flipV="1">
            <a:off x="2840535" y="4797152"/>
            <a:ext cx="3273" cy="72008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36" idx="2"/>
          </p:cNvCxnSpPr>
          <p:nvPr/>
        </p:nvCxnSpPr>
        <p:spPr>
          <a:xfrm>
            <a:off x="2840535" y="6021288"/>
            <a:ext cx="3273" cy="28803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1835696" y="6309320"/>
            <a:ext cx="1008112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35" idx="2"/>
            <a:endCxn id="33" idx="0"/>
          </p:cNvCxnSpPr>
          <p:nvPr/>
        </p:nvCxnSpPr>
        <p:spPr>
          <a:xfrm>
            <a:off x="1043608" y="5517232"/>
            <a:ext cx="0" cy="36004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9" idx="2"/>
            <a:endCxn id="34" idx="1"/>
          </p:cNvCxnSpPr>
          <p:nvPr/>
        </p:nvCxnSpPr>
        <p:spPr>
          <a:xfrm>
            <a:off x="6300192" y="4797152"/>
            <a:ext cx="1008112" cy="144016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1835696" y="4797152"/>
            <a:ext cx="144016" cy="216024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28" idx="2"/>
            <a:endCxn id="30" idx="0"/>
          </p:cNvCxnSpPr>
          <p:nvPr/>
        </p:nvCxnSpPr>
        <p:spPr>
          <a:xfrm>
            <a:off x="2843808" y="2996952"/>
            <a:ext cx="0" cy="108012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707904" y="2276872"/>
            <a:ext cx="172819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707904" y="4797152"/>
            <a:ext cx="172819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979712" y="2996952"/>
            <a:ext cx="0" cy="108012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164288" y="2996952"/>
            <a:ext cx="0" cy="108012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49006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Гарантії прав суб'єктів підприємницької діяльності</a:t>
            </a:r>
            <a:endParaRPr lang="uk-UA" sz="28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64096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rgbClr val="00B0F0"/>
                </a:solidFill>
              </a:rPr>
              <a:t>Гарантії прав суб'єктів підприємницької діяльності поділяються на загальні та майнові.</a:t>
            </a:r>
          </a:p>
          <a:p>
            <a:pPr algn="just"/>
            <a:endParaRPr lang="uk-UA" sz="2000" dirty="0" smtClean="0"/>
          </a:p>
          <a:p>
            <a:pPr algn="just"/>
            <a:r>
              <a:rPr lang="uk-UA" sz="1900" b="1" i="1" dirty="0" smtClean="0">
                <a:solidFill>
                  <a:srgbClr val="FFC000"/>
                </a:solidFill>
              </a:rPr>
              <a:t>Загальні гарантії </a:t>
            </a:r>
            <a:r>
              <a:rPr lang="uk-UA" sz="1900" dirty="0" smtClean="0">
                <a:solidFill>
                  <a:srgbClr val="FFFF00"/>
                </a:solidFill>
              </a:rPr>
              <a:t>полягають у тому, що держава гарантує всім підприємцям, незалежно від обраних ними організаційних форм підприємницької діяльності, рівні права і створює рівні можливості для доступу до матеріально-технічних, фінансових, трудових, інформаційних, природних та інших ресурсів;</a:t>
            </a:r>
          </a:p>
          <a:p>
            <a:pPr algn="just"/>
            <a:endParaRPr lang="uk-UA" sz="1900" dirty="0" smtClean="0">
              <a:solidFill>
                <a:srgbClr val="FFFF00"/>
              </a:solidFill>
            </a:endParaRPr>
          </a:p>
          <a:p>
            <a:pPr algn="just"/>
            <a:r>
              <a:rPr lang="uk-UA" sz="1900" b="1" i="1" dirty="0" smtClean="0">
                <a:solidFill>
                  <a:srgbClr val="FFC000"/>
                </a:solidFill>
              </a:rPr>
              <a:t>Гарантії майнових прав </a:t>
            </a:r>
            <a:r>
              <a:rPr lang="uk-UA" sz="1900" dirty="0" smtClean="0">
                <a:solidFill>
                  <a:srgbClr val="FFFF00"/>
                </a:solidFill>
              </a:rPr>
              <a:t>підприємця полягають у тому, що держава гарантує недоторканність майна і забезпечує захист права власності підприємця. Вилучення державою у підприємця його основних і оборотних фондів та іншого використовуваного ним майна не допускається, за винятком випадків, передбачених законодавчими актами України.</a:t>
            </a:r>
          </a:p>
          <a:p>
            <a:pPr algn="just"/>
            <a:endParaRPr lang="uk-UA" sz="1900" dirty="0" smtClean="0">
              <a:solidFill>
                <a:srgbClr val="FFFF00"/>
              </a:solidFill>
            </a:endParaRPr>
          </a:p>
          <a:p>
            <a:pPr algn="just"/>
            <a:endParaRPr lang="uk-UA" sz="1900" dirty="0" smtClean="0">
              <a:solidFill>
                <a:srgbClr val="FFFF00"/>
              </a:solidFill>
            </a:endParaRPr>
          </a:p>
          <a:p>
            <a:pPr algn="just"/>
            <a:r>
              <a:rPr lang="uk-UA" sz="1600" dirty="0" smtClean="0">
                <a:solidFill>
                  <a:srgbClr val="FFFF00"/>
                </a:solidFill>
              </a:rPr>
              <a:t>Збитки, завдані підприємцю внаслідок порушення громадянами, юридичними особами і державними органами його майнових прав, що охороняються законом, відшкодовуються підприємцю відповідно до чинного законодавства. </a:t>
            </a:r>
            <a:endParaRPr lang="uk-UA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Державна підтримка підприємництва</a:t>
            </a:r>
            <a:endParaRPr lang="uk-UA" sz="28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algn="just"/>
            <a:r>
              <a:rPr lang="uk-UA" dirty="0" smtClean="0">
                <a:solidFill>
                  <a:srgbClr val="00B0F0"/>
                </a:solidFill>
              </a:rPr>
              <a:t>Здійснення державної підтримки підприємництва регламентовано в ГКУ ст.48, відповідно до якої з метою створення сприятливих організаційних та економічних умов для розвитку підприємництва органи влади на умовах і в порядку, передбачених законом виконують таке:</a:t>
            </a:r>
          </a:p>
          <a:p>
            <a:pPr algn="just"/>
            <a:endParaRPr lang="uk-UA" dirty="0" smtClean="0"/>
          </a:p>
          <a:p>
            <a:pPr marL="265113" indent="-265113" algn="just">
              <a:buFont typeface="Wingdings" pitchFamily="2" charset="2"/>
              <a:buChar char="ü"/>
            </a:pPr>
            <a:r>
              <a:rPr lang="uk-UA" dirty="0" smtClean="0">
                <a:solidFill>
                  <a:srgbClr val="FFFF00"/>
                </a:solidFill>
              </a:rPr>
              <a:t>надають підприємцям земельні ділянки, передають державне майно, необхідне, для здійснення підприємницької діяльності;</a:t>
            </a:r>
          </a:p>
          <a:p>
            <a:pPr marL="265113" indent="-265113" algn="just">
              <a:buFont typeface="Wingdings" pitchFamily="2" charset="2"/>
              <a:buChar char="ü"/>
            </a:pPr>
            <a:endParaRPr lang="uk-UA" dirty="0" smtClean="0">
              <a:solidFill>
                <a:srgbClr val="FFFF00"/>
              </a:solidFill>
            </a:endParaRPr>
          </a:p>
          <a:p>
            <a:pPr marL="265113" indent="-265113" algn="just">
              <a:buFont typeface="Wingdings" pitchFamily="2" charset="2"/>
              <a:buChar char="ü"/>
            </a:pPr>
            <a:r>
              <a:rPr lang="uk-UA" dirty="0" smtClean="0">
                <a:solidFill>
                  <a:srgbClr val="FFFF00"/>
                </a:solidFill>
              </a:rPr>
              <a:t>сприяють підприємцям в організації матеріально-технічного забезпечення та інформаційного обслуговування їх діяльності, підготовці кадрів;</a:t>
            </a:r>
          </a:p>
          <a:p>
            <a:pPr marL="265113" indent="-265113" algn="just">
              <a:buFont typeface="Wingdings" pitchFamily="2" charset="2"/>
              <a:buChar char="ü"/>
            </a:pPr>
            <a:endParaRPr lang="uk-UA" dirty="0" smtClean="0">
              <a:solidFill>
                <a:srgbClr val="FFFF00"/>
              </a:solidFill>
            </a:endParaRPr>
          </a:p>
          <a:p>
            <a:pPr marL="265113" indent="-265113" algn="just">
              <a:buFont typeface="Wingdings" pitchFamily="2" charset="2"/>
              <a:buChar char="ü"/>
            </a:pPr>
            <a:r>
              <a:rPr lang="uk-UA" dirty="0" smtClean="0">
                <a:solidFill>
                  <a:srgbClr val="FFFF00"/>
                </a:solidFill>
              </a:rPr>
              <a:t>здійснюють первісне облаштування неосвоєних територій об'єктами виробничої і соціальної інфраструктури з продажем або передачею їх підприємцям у визначеному законом порядку;</a:t>
            </a:r>
          </a:p>
          <a:p>
            <a:pPr marL="265113" indent="-265113" algn="just">
              <a:buFont typeface="Wingdings" pitchFamily="2" charset="2"/>
              <a:buChar char="ü"/>
            </a:pPr>
            <a:endParaRPr lang="uk-UA" dirty="0" smtClean="0">
              <a:solidFill>
                <a:srgbClr val="FFFF00"/>
              </a:solidFill>
            </a:endParaRPr>
          </a:p>
          <a:p>
            <a:pPr marL="265113" indent="-265113" algn="just">
              <a:buFont typeface="Wingdings" pitchFamily="2" charset="2"/>
              <a:buChar char="ü"/>
            </a:pPr>
            <a:r>
              <a:rPr lang="uk-UA" dirty="0" smtClean="0">
                <a:solidFill>
                  <a:srgbClr val="FFFF00"/>
                </a:solidFill>
              </a:rPr>
              <a:t>стимулюють модернізацію технології, інноваційну діяльність, освоєння підприємцями нових видів продукції та послуг;</a:t>
            </a:r>
          </a:p>
          <a:p>
            <a:pPr marL="265113" indent="-265113" algn="just">
              <a:buFont typeface="Wingdings" pitchFamily="2" charset="2"/>
              <a:buChar char="ü"/>
            </a:pPr>
            <a:endParaRPr lang="uk-UA" dirty="0" smtClean="0">
              <a:solidFill>
                <a:srgbClr val="FFFF00"/>
              </a:solidFill>
            </a:endParaRPr>
          </a:p>
          <a:p>
            <a:pPr marL="265113" indent="-265113" algn="just">
              <a:buFont typeface="Wingdings" pitchFamily="2" charset="2"/>
              <a:buChar char="ü"/>
            </a:pPr>
            <a:r>
              <a:rPr lang="uk-UA" dirty="0" smtClean="0">
                <a:solidFill>
                  <a:srgbClr val="FFFF00"/>
                </a:solidFill>
              </a:rPr>
              <a:t>надають підприємцям інші види допомоги.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197</TotalTime>
  <Words>1060</Words>
  <Application>Microsoft Office PowerPoint</Application>
  <PresentationFormat>Экран (4:3)</PresentationFormat>
  <Paragraphs>109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2.1. Соціально-економічні основи підприємництва </vt:lpstr>
      <vt:lpstr>Підприємництво як особливий вид діяльності</vt:lpstr>
      <vt:lpstr>Принципи підприємницької діяльності</vt:lpstr>
      <vt:lpstr>Ліцензування підприємницької діяльності</vt:lpstr>
      <vt:lpstr>Середовище підприємництва</vt:lpstr>
      <vt:lpstr>Функції, модель бізнесу</vt:lpstr>
      <vt:lpstr>Гарантії прав суб'єктів підприємницької діяльності</vt:lpstr>
      <vt:lpstr>Державна підтримка підприємництва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2.1. Соціально-економічні основи підприємництва </dc:title>
  <dc:creator>Юра</dc:creator>
  <cp:lastModifiedBy>Юра</cp:lastModifiedBy>
  <cp:revision>30</cp:revision>
  <dcterms:created xsi:type="dcterms:W3CDTF">2015-01-10T14:35:10Z</dcterms:created>
  <dcterms:modified xsi:type="dcterms:W3CDTF">2015-01-28T08:01:57Z</dcterms:modified>
</cp:coreProperties>
</file>