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924175"/>
            <a:ext cx="7162800" cy="1109663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11588"/>
            <a:ext cx="7162800" cy="696912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uk-UA" smtClean="0"/>
              <a:t>Зразок підзаголовка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92950" y="400050"/>
            <a:ext cx="1871663" cy="62690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76375" y="400050"/>
            <a:ext cx="5464175" cy="62690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47813" y="1412875"/>
            <a:ext cx="36322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412875"/>
            <a:ext cx="3632200" cy="5256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uk-UA" noProof="0" smtClean="0"/>
              <a:t>Клацніть піктограму, щоб додати зображення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400050"/>
            <a:ext cx="748823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1412875"/>
            <a:ext cx="7416800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1.7.%20&#1054;&#1088;&#1075;&#1072;&#1085;&#1110;&#1079;&#1072;&#1094;&#1110;&#1103;%20&#1084;&#1072;&#1090;&#1077;&#1088;&#1110;&#1072;&#1083;&#1100;&#1085;&#1086;&#1075;&#1086;%20&#1089;&#1090;&#1080;&#1084;&#1091;&#1083;&#1102;&#1074;&#1072;&#1085;&#1085;&#1103;%20&#1074;%20&#1072;&#1075;&#1088;&#1072;&#1088;&#1085;&#1080;&#1093;%20&#1092;&#1086;&#1088;&#1084;&#1091;&#1074;&#1072;&#1085;&#1085;&#1103;&#1093;.pptx" TargetMode="External"/><Relationship Id="rId13" Type="http://schemas.openxmlformats.org/officeDocument/2006/relationships/hyperlink" Target="1.12.%20&#1054;&#1088;&#1075;&#1072;&#1085;&#1110;&#1079;&#1072;&#1094;&#1110;&#1103;%20&#1074;&#1080;&#1088;&#1086;&#1073;&#1085;&#1080;&#1094;&#1090;&#1074;&#1072;%20&#1087;&#1088;&#1086;&#1076;&#1091;&#1082;&#1094;&#1110;&#1111;%20&#1090;&#1074;&#1072;&#1088;&#1080;&#1085;&#1085;&#1080;&#1094;&#1090;&#1074;&#1072;.pptx" TargetMode="External"/><Relationship Id="rId3" Type="http://schemas.openxmlformats.org/officeDocument/2006/relationships/hyperlink" Target="1.2.%20&#1042;&#1080;&#1076;&#1080;%20&#1087;&#1110;&#1076;&#1087;&#1088;&#1080;&#1108;&#1084;&#1089;&#1090;&#1074;%20&#1090;&#1072;%20&#1086;&#1073;&#8217;&#1108;&#1076;&#1085;&#1072;&#1085;&#1100;,%20&#1111;&#1093;%20&#1086;&#1088;&#1075;&#1072;&#1085;&#1110;&#1079;&#1072;&#1094;&#1110;&#1081;&#1085;&#1086;-&#1077;&#1082;&#1086;&#1085;&#1086;&#1084;&#1110;&#1095;&#1085;&#1110;%20&#1086;&#1089;&#1085;&#1086;&#1074;&#1080;.pptx" TargetMode="External"/><Relationship Id="rId7" Type="http://schemas.openxmlformats.org/officeDocument/2006/relationships/hyperlink" Target="1.6.%20&#1054;&#1088;&#1075;&#1072;&#1085;&#1110;&#1079;&#1072;&#1094;&#1110;&#1103;%20&#1074;&#1080;&#1082;&#1086;&#1088;&#1080;&#1089;&#1090;&#1072;&#1085;&#1085;&#1103;%20&#1090;&#1088;&#1091;&#1076;&#1086;&#1074;&#1080;&#1093;%20&#1088;&#1077;&#1089;&#1091;&#1088;&#1089;&#1110;&#1074;.pptx" TargetMode="External"/><Relationship Id="rId12" Type="http://schemas.openxmlformats.org/officeDocument/2006/relationships/hyperlink" Target="1.11.%20&#1054;&#1088;&#1075;&#1072;&#1085;&#1110;&#1079;&#1072;&#1094;&#1110;&#1103;%20&#1082;&#1086;&#1088;&#1084;&#1086;&#1074;&#1080;&#1088;&#1086;&#1073;&#1085;&#1080;&#1094;&#1090;&#1074;&#1072;.pptx" TargetMode="External"/><Relationship Id="rId2" Type="http://schemas.openxmlformats.org/officeDocument/2006/relationships/hyperlink" Target="1.1.%20&#1056;&#1086;&#1079;&#1074;&#1080;&#1090;&#1086;&#1082;%20&#1079;&#1077;&#1084;&#1077;&#1083;&#1100;&#1085;&#1080;&#1093;%20&#1110;%20&#1084;&#1072;&#1081;&#1085;&#1086;&#1074;&#1080;&#1093;%20&#1074;&#1110;&#1076;&#1085;&#1086;&#1089;&#1080;&#1085;%20&#1074;%20&#1072;&#1075;&#1088;&#1072;&#1088;&#1085;&#1110;&#1081;%20&#1089;&#1092;&#1077;&#1088;&#1110;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1.5.%20&#1054;&#1088;&#1075;&#1072;&#1085;&#1110;&#1079;&#1072;&#1094;&#1110;&#1103;%20&#1074;&#1080;&#1082;&#1086;&#1088;&#1080;&#1089;&#1090;&#1072;&#1085;&#1085;&#1103;%20&#1079;&#1072;&#1089;&#1086;&#1073;&#1110;&#1074;%20&#1074;&#1080;&#1088;&#1086;&#1073;&#1085;&#1080;&#1094;&#1090;&#1074;&#1072;%20&#1074;%20&#1072;&#1075;&#1088;&#1072;&#1088;&#1085;&#1080;&#1093;%20&#1092;&#1086;&#1088;&#1084;&#1091;&#1074;&#1072;&#1085;&#1085;&#1103;&#1093;.pptx" TargetMode="External"/><Relationship Id="rId11" Type="http://schemas.openxmlformats.org/officeDocument/2006/relationships/hyperlink" Target="1.10.%20&#1054;&#1088;&#1075;&#1072;&#1085;&#1110;&#1079;&#1072;&#1094;&#1110;&#1103;%20&#1074;&#1080;&#1088;&#1086;&#1073;&#1085;&#1080;&#1094;&#1090;&#1074;&#1072;%20&#1087;&#1088;&#1086;&#1076;&#1091;&#1082;&#1094;&#1110;&#1111;%20&#1088;&#1086;&#1089;&#1083;&#1080;&#1085;&#1085;&#1080;&#1094;&#1090;&#1074;&#1072;.pptx" TargetMode="External"/><Relationship Id="rId5" Type="http://schemas.openxmlformats.org/officeDocument/2006/relationships/hyperlink" Target="1.4.%20&#1054;&#1088;&#1075;&#1072;&#1085;&#1110;&#1079;&#1072;&#1094;&#1110;&#1103;%20&#1079;&#1077;&#1084;&#1077;&#1083;&#1100;&#1085;&#1086;&#1111;%20&#1090;&#1077;&#1088;&#1080;&#1090;&#1086;&#1088;&#1110;&#1111;%20&#1072;&#1075;&#1088;&#1072;&#1088;&#1085;&#1080;&#1093;%20&#1092;&#1086;&#1088;&#1084;&#1091;&#1074;&#1072;&#1085;&#1100;.pptx" TargetMode="External"/><Relationship Id="rId15" Type="http://schemas.openxmlformats.org/officeDocument/2006/relationships/hyperlink" Target="1.14.%20&#1054;&#1088;&#1075;&#1072;&#1085;&#1110;&#1079;&#1072;&#1094;&#1110;&#1103;%20&#1087;&#1077;&#1088;&#1077;&#1088;&#1086;&#1073;&#1082;&#1080;,%20&#1079;&#1073;&#1077;&#1088;&#1110;&#1075;&#1072;&#1085;&#1085;&#1103;%20&#1090;&#1072;%20&#1088;&#1077;&#1072;&#1083;&#1110;&#1079;&#1072;&#1094;&#1110;&#1111;%20&#1087;&#1088;&#1086;&#1076;&#1091;&#1082;&#1094;&#1110;&#1111;%20&#1090;&#1074;&#1072;&#1088;&#1080;&#1085;&#1085;&#1080;&#1094;&#1090;&#1074;&#1072;.pptx" TargetMode="External"/><Relationship Id="rId10" Type="http://schemas.openxmlformats.org/officeDocument/2006/relationships/hyperlink" Target="1.9.%20&#1057;&#1080;&#1089;&#1090;&#1077;&#1084;&#1072;%20&#1074;&#1077;&#1076;&#1077;&#1085;&#1085;&#1103;%20&#1075;&#1086;&#1089;&#1087;&#1086;&#1076;&#1072;&#1088;&#1089;&#1090;&#1074;&#1072;.pptx" TargetMode="External"/><Relationship Id="rId4" Type="http://schemas.openxmlformats.org/officeDocument/2006/relationships/hyperlink" Target="1.3.%20&#1045;&#1082;&#1086;&#1085;&#1086;&#1084;&#1110;&#1095;&#1085;&#1080;&#1081;%20&#1084;&#1077;&#1093;&#1072;&#1085;&#1110;&#1079;&#1084;%20&#1075;&#1086;&#1089;&#1087;&#1086;&#1076;&#1072;&#1088;&#1102;&#1074;&#1072;&#1085;&#1085;&#1103;%20&#1074;%20&#1072;&#1075;&#1088;&#1072;&#1088;&#1085;&#1086;&#1084;&#1091;%20&#1089;&#1077;&#1088;&#1077;&#1076;&#1086;&#1074;&#1080;&#1097;&#1110;.pptx" TargetMode="External"/><Relationship Id="rId9" Type="http://schemas.openxmlformats.org/officeDocument/2006/relationships/hyperlink" Target="1.8.%20&#1042;&#1080;&#1088;&#1086;&#1073;&#1085;&#1080;&#1095;&#1072;%20&#1110;%20&#1089;&#1086;&#1094;&#1110;&#1072;&#1083;&#1100;&#1085;&#1072;%20&#1110;&#1085;&#1092;&#1088;&#1072;&#1089;&#1090;&#1088;&#1091;&#1082;&#1090;&#1091;&#1088;&#1072;.pptx" TargetMode="External"/><Relationship Id="rId14" Type="http://schemas.openxmlformats.org/officeDocument/2006/relationships/hyperlink" Target="1.13.%20&#1054;&#1088;&#1075;&#1072;&#1085;&#1110;&#1079;&#1072;&#1094;&#1110;&#1103;%20&#1087;&#1077;&#1088;&#1077;&#1088;&#1086;&#1073;&#1082;&#1080;,%20&#1079;&#1073;&#1077;&#1088;&#1110;&#1075;&#1072;&#1085;&#1085;&#1103;%20&#1090;&#1072;%20&#1088;&#1077;&#1072;&#1083;&#1110;&#1079;&#1072;&#1094;&#1110;&#1111;%20&#1087;&#1088;&#1086;&#1076;&#1091;&#1082;&#1094;&#1110;&#1111;%20&#1088;&#1086;&#1089;&#1083;&#1080;&#1085;&#1085;&#1080;&#1094;&#1090;&#1074;&#1072;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8" y="2071688"/>
            <a:ext cx="7162800" cy="1109662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Організація виробництва</a:t>
            </a:r>
            <a:endParaRPr lang="ru-RU" sz="3600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>
          <a:xfrm>
            <a:off x="468313" y="3071813"/>
            <a:ext cx="7162800" cy="3500437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Конкурс: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uk-UA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Педагогічні інновації</a:t>
            </a:r>
          </a:p>
          <a:p>
            <a:pPr algn="ctr" eaLnBrk="1" hangingPunct="1">
              <a:defRPr/>
            </a:pPr>
            <a:r>
              <a:rPr lang="uk-UA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Номінація: </a:t>
            </a:r>
          </a:p>
          <a:p>
            <a:pPr algn="ctr" eaLnBrk="1" hangingPunct="1">
              <a:defRPr/>
            </a:pPr>
            <a:r>
              <a:rPr lang="uk-UA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Сучасні засоби унаочнення</a:t>
            </a:r>
          </a:p>
          <a:p>
            <a:pPr algn="ctr" eaLnBrk="1" hangingPunct="1">
              <a:defRPr/>
            </a:pPr>
            <a:endPara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endParaRPr lang="uk-UA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defRPr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Підготував Ю.М. Булега</a:t>
            </a:r>
          </a:p>
          <a:p>
            <a:pPr algn="ctr" eaLnBrk="1" hangingPunct="1">
              <a:defRPr/>
            </a:pP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2016 рік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28625" y="214313"/>
            <a:ext cx="8358188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Міністерство освіти і науки України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/>
              <a:t>Державна </a:t>
            </a:r>
            <a:r>
              <a:rPr lang="uk-UA" b="1" dirty="0"/>
              <a:t>установа «Науково-методичний центр «</a:t>
            </a:r>
            <a:r>
              <a:rPr lang="uk-UA" b="1" dirty="0" err="1"/>
              <a:t>Агроосвіта</a:t>
            </a:r>
            <a:r>
              <a:rPr lang="uk-UA" b="1" dirty="0"/>
              <a:t>»</a:t>
            </a:r>
            <a:endParaRPr lang="uk-UA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Кіцманський технікум ПДАТУ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88238" cy="793750"/>
          </a:xfrm>
        </p:spPr>
        <p:txBody>
          <a:bodyPr/>
          <a:lstStyle/>
          <a:p>
            <a:pPr eaLnBrk="1" hangingPunct="1">
              <a:defRPr/>
            </a:pPr>
            <a:r>
              <a:rPr lang="uk-UA" dirty="0" smtClean="0"/>
              <a:t>1. Організація виробництва</a:t>
            </a:r>
            <a:endParaRPr lang="ru-RU" dirty="0"/>
          </a:p>
        </p:txBody>
      </p:sp>
      <p:sp>
        <p:nvSpPr>
          <p:cNvPr id="14338" name="Місце для вмісту 2"/>
          <p:cNvSpPr>
            <a:spLocks noGrp="1"/>
          </p:cNvSpPr>
          <p:nvPr>
            <p:ph idx="1"/>
          </p:nvPr>
        </p:nvSpPr>
        <p:spPr>
          <a:xfrm>
            <a:off x="179388" y="1268413"/>
            <a:ext cx="8750300" cy="5429250"/>
          </a:xfrm>
        </p:spPr>
        <p:txBody>
          <a:bodyPr/>
          <a:lstStyle/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1.1. Розвиток земельних і майнових відносин в аграрній сфері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1.2. Види підприємств та об’єднань, їх організаційно-економічні основи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1.3. Економічний механізм господарювання в аграрному середовищі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1.4. Організація земельної території аграрних формувань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1.5. Організація використання засобів виробництва в аграрних формуваннях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1.6. Організація використання трудових ресурсів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1.7. Організація матеріального стимулювання в аграрних формуваннях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1.8. Виробнича і соціальна інфраструктура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1.9. Система ведення господарства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1.10. Організація виробництва продукції рослинництва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1.11. Організація кормовиробництва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1.12. Організація виробництва продукції тваринництва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1.13. Організація переробки, зберігання та реалізації продукції рослинництва </a:t>
            </a:r>
            <a:endParaRPr lang="ru-RU" sz="1700" b="1" smtClean="0">
              <a:solidFill>
                <a:srgbClr val="002060"/>
              </a:solidFill>
            </a:endParaRPr>
          </a:p>
          <a:p>
            <a:pPr eaLnBrk="1" hangingPunct="1">
              <a:lnSpc>
                <a:spcPts val="2600"/>
              </a:lnSpc>
              <a:buFontTx/>
              <a:buNone/>
            </a:pPr>
            <a:r>
              <a:rPr lang="uk-UA" sz="1700" b="1" smtClean="0">
                <a:solidFill>
                  <a:srgbClr val="002060"/>
                </a:solidFill>
              </a:rPr>
              <a:t>1.14. Організація переробки, зберігання та реалізації продукції тваринництва </a:t>
            </a:r>
            <a:endParaRPr lang="ru-RU" smtClean="0"/>
          </a:p>
        </p:txBody>
      </p:sp>
      <p:sp>
        <p:nvSpPr>
          <p:cNvPr id="14340" name="AutoShape 4">
            <a:hlinkClick r:id="rId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7308850" y="1412875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AutoShape 6">
            <a:hlinkClick r:id="rId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243888" y="1773238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3" name="AutoShape 7">
            <a:hlinkClick r:id="rId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7956550" y="2205038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AutoShape 8">
            <a:hlinkClick r:id="rId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659563" y="256540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5" name="AutoShape 9">
            <a:hlinkClick r:id="rId6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675688" y="278130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6" name="AutoShape 10">
            <a:hlinkClick r:id="rId7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5724525" y="3284538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7" name="AutoShape 11">
            <a:hlinkClick r:id="rId8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172450" y="364490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2">
            <a:hlinkClick r:id="rId9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5076825" y="407670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3">
            <a:hlinkClick r:id="rId10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4284663" y="4437063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>
            <a:hlinkClick r:id="rId11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372225" y="4797425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5">
            <a:hlinkClick r:id="rId12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4356100" y="5229225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>
            <a:hlinkClick r:id="rId13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6372225" y="5589588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AutoShape 17">
            <a:hlinkClick r:id="rId14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675688" y="594995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4" name="AutoShape 18">
            <a:hlinkClick r:id="rId15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358775" cy="2159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Організація виробництва -</a:t>
            </a:r>
            <a:endParaRPr lang="ru-RU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71550" y="1412875"/>
            <a:ext cx="7993063" cy="5256213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 економічна наука, яка на підставі об’єктивних законів природи і розвитку суспільства вивчає закономірності планування, раціональної побудови й ефективного ведення господарства у підприємствах та об’єднаннях з метою найбільш повного використання виробничого потенціалу, забезпечення максимального виходу високоякісної продукції та надання послуг, які б відповідали попиту споживачів і забезпечували отримання прибутку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Галузевий склад сільського господарства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олілінія 7"/>
          <p:cNvSpPr/>
          <p:nvPr/>
        </p:nvSpPr>
        <p:spPr>
          <a:xfrm>
            <a:off x="3629850" y="1460695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0" name="Полілінія 9"/>
          <p:cNvSpPr/>
          <p:nvPr/>
        </p:nvSpPr>
        <p:spPr>
          <a:xfrm>
            <a:off x="5857884" y="1285860"/>
            <a:ext cx="1571122" cy="627386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13" name="Полілінія 12"/>
          <p:cNvSpPr/>
          <p:nvPr/>
        </p:nvSpPr>
        <p:spPr>
          <a:xfrm>
            <a:off x="3643306" y="1864347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4" name="Полілінія 13"/>
          <p:cNvSpPr/>
          <p:nvPr/>
        </p:nvSpPr>
        <p:spPr>
          <a:xfrm>
            <a:off x="3643306" y="2267999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5" name="Полілінія 14"/>
          <p:cNvSpPr/>
          <p:nvPr/>
        </p:nvSpPr>
        <p:spPr>
          <a:xfrm>
            <a:off x="3643306" y="2671651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6" name="Полілінія 15"/>
          <p:cNvSpPr/>
          <p:nvPr/>
        </p:nvSpPr>
        <p:spPr>
          <a:xfrm>
            <a:off x="3643306" y="3075303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7" name="Полілінія 16"/>
          <p:cNvSpPr/>
          <p:nvPr/>
        </p:nvSpPr>
        <p:spPr>
          <a:xfrm>
            <a:off x="3643306" y="3478955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18" name="Полілінія 17"/>
          <p:cNvSpPr/>
          <p:nvPr/>
        </p:nvSpPr>
        <p:spPr>
          <a:xfrm>
            <a:off x="3643306" y="3882607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олілінія 18"/>
          <p:cNvSpPr/>
          <p:nvPr/>
        </p:nvSpPr>
        <p:spPr>
          <a:xfrm>
            <a:off x="3643306" y="4286256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>
              <a:solidFill>
                <a:schemeClr val="bg1"/>
              </a:solidFill>
            </a:endParaRPr>
          </a:p>
        </p:txBody>
      </p:sp>
      <p:sp>
        <p:nvSpPr>
          <p:cNvPr id="20" name="Полілінія 19"/>
          <p:cNvSpPr/>
          <p:nvPr/>
        </p:nvSpPr>
        <p:spPr>
          <a:xfrm>
            <a:off x="285720" y="3500438"/>
            <a:ext cx="2713471" cy="800703"/>
          </a:xfrm>
          <a:custGeom>
            <a:avLst/>
            <a:gdLst>
              <a:gd name="connsiteX0" fmla="*/ 0 w 1508421"/>
              <a:gd name="connsiteY0" fmla="*/ 51086 h 510856"/>
              <a:gd name="connsiteX1" fmla="*/ 14963 w 1508421"/>
              <a:gd name="connsiteY1" fmla="*/ 14963 h 510856"/>
              <a:gd name="connsiteX2" fmla="*/ 51086 w 1508421"/>
              <a:gd name="connsiteY2" fmla="*/ 0 h 510856"/>
              <a:gd name="connsiteX3" fmla="*/ 1457335 w 1508421"/>
              <a:gd name="connsiteY3" fmla="*/ 0 h 510856"/>
              <a:gd name="connsiteX4" fmla="*/ 1493458 w 1508421"/>
              <a:gd name="connsiteY4" fmla="*/ 14963 h 510856"/>
              <a:gd name="connsiteX5" fmla="*/ 1508421 w 1508421"/>
              <a:gd name="connsiteY5" fmla="*/ 51086 h 510856"/>
              <a:gd name="connsiteX6" fmla="*/ 1508421 w 1508421"/>
              <a:gd name="connsiteY6" fmla="*/ 459770 h 510856"/>
              <a:gd name="connsiteX7" fmla="*/ 1493458 w 1508421"/>
              <a:gd name="connsiteY7" fmla="*/ 495893 h 510856"/>
              <a:gd name="connsiteX8" fmla="*/ 1457335 w 1508421"/>
              <a:gd name="connsiteY8" fmla="*/ 510856 h 510856"/>
              <a:gd name="connsiteX9" fmla="*/ 51086 w 1508421"/>
              <a:gd name="connsiteY9" fmla="*/ 510856 h 510856"/>
              <a:gd name="connsiteX10" fmla="*/ 14963 w 1508421"/>
              <a:gd name="connsiteY10" fmla="*/ 495893 h 510856"/>
              <a:gd name="connsiteX11" fmla="*/ 0 w 1508421"/>
              <a:gd name="connsiteY11" fmla="*/ 459770 h 510856"/>
              <a:gd name="connsiteX12" fmla="*/ 0 w 1508421"/>
              <a:gd name="connsiteY12" fmla="*/ 51086 h 51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08421" h="510856">
                <a:moveTo>
                  <a:pt x="0" y="51086"/>
                </a:moveTo>
                <a:cubicBezTo>
                  <a:pt x="0" y="37537"/>
                  <a:pt x="5382" y="24543"/>
                  <a:pt x="14963" y="14963"/>
                </a:cubicBezTo>
                <a:cubicBezTo>
                  <a:pt x="24544" y="5383"/>
                  <a:pt x="37537" y="0"/>
                  <a:pt x="51086" y="0"/>
                </a:cubicBezTo>
                <a:lnTo>
                  <a:pt x="1457335" y="0"/>
                </a:lnTo>
                <a:cubicBezTo>
                  <a:pt x="1470884" y="0"/>
                  <a:pt x="1483878" y="5382"/>
                  <a:pt x="1493458" y="14963"/>
                </a:cubicBezTo>
                <a:cubicBezTo>
                  <a:pt x="1503038" y="24544"/>
                  <a:pt x="1508421" y="37537"/>
                  <a:pt x="1508421" y="51086"/>
                </a:cubicBezTo>
                <a:lnTo>
                  <a:pt x="1508421" y="459770"/>
                </a:lnTo>
                <a:cubicBezTo>
                  <a:pt x="1508421" y="473319"/>
                  <a:pt x="1503039" y="486313"/>
                  <a:pt x="1493458" y="495893"/>
                </a:cubicBezTo>
                <a:cubicBezTo>
                  <a:pt x="1483878" y="505473"/>
                  <a:pt x="1470884" y="510856"/>
                  <a:pt x="1457335" y="510856"/>
                </a:cubicBezTo>
                <a:lnTo>
                  <a:pt x="51086" y="510856"/>
                </a:lnTo>
                <a:cubicBezTo>
                  <a:pt x="37537" y="510856"/>
                  <a:pt x="24543" y="505474"/>
                  <a:pt x="14963" y="495893"/>
                </a:cubicBezTo>
                <a:cubicBezTo>
                  <a:pt x="5383" y="486313"/>
                  <a:pt x="0" y="473319"/>
                  <a:pt x="0" y="459770"/>
                </a:cubicBezTo>
                <a:lnTo>
                  <a:pt x="0" y="51086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5917" tIns="35917" rIns="35917" bIns="35917" spcCol="1270" anchor="ctr"/>
          <a:lstStyle/>
          <a:p>
            <a:pPr algn="ctr" defTabSz="14668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3300"/>
          </a:p>
        </p:txBody>
      </p:sp>
      <p:sp>
        <p:nvSpPr>
          <p:cNvPr id="21" name="Полілінія 20"/>
          <p:cNvSpPr/>
          <p:nvPr/>
        </p:nvSpPr>
        <p:spPr>
          <a:xfrm>
            <a:off x="249207" y="1449373"/>
            <a:ext cx="2225053" cy="1280042"/>
          </a:xfrm>
          <a:custGeom>
            <a:avLst/>
            <a:gdLst>
              <a:gd name="connsiteX0" fmla="*/ 0 w 1236908"/>
              <a:gd name="connsiteY0" fmla="*/ 81668 h 816678"/>
              <a:gd name="connsiteX1" fmla="*/ 23920 w 1236908"/>
              <a:gd name="connsiteY1" fmla="*/ 23920 h 816678"/>
              <a:gd name="connsiteX2" fmla="*/ 81668 w 1236908"/>
              <a:gd name="connsiteY2" fmla="*/ 0 h 816678"/>
              <a:gd name="connsiteX3" fmla="*/ 1155240 w 1236908"/>
              <a:gd name="connsiteY3" fmla="*/ 0 h 816678"/>
              <a:gd name="connsiteX4" fmla="*/ 1212988 w 1236908"/>
              <a:gd name="connsiteY4" fmla="*/ 23920 h 816678"/>
              <a:gd name="connsiteX5" fmla="*/ 1236908 w 1236908"/>
              <a:gd name="connsiteY5" fmla="*/ 81668 h 816678"/>
              <a:gd name="connsiteX6" fmla="*/ 1236908 w 1236908"/>
              <a:gd name="connsiteY6" fmla="*/ 735010 h 816678"/>
              <a:gd name="connsiteX7" fmla="*/ 1212988 w 1236908"/>
              <a:gd name="connsiteY7" fmla="*/ 792758 h 816678"/>
              <a:gd name="connsiteX8" fmla="*/ 1155240 w 1236908"/>
              <a:gd name="connsiteY8" fmla="*/ 816678 h 816678"/>
              <a:gd name="connsiteX9" fmla="*/ 81668 w 1236908"/>
              <a:gd name="connsiteY9" fmla="*/ 816678 h 816678"/>
              <a:gd name="connsiteX10" fmla="*/ 23920 w 1236908"/>
              <a:gd name="connsiteY10" fmla="*/ 792758 h 816678"/>
              <a:gd name="connsiteX11" fmla="*/ 0 w 1236908"/>
              <a:gd name="connsiteY11" fmla="*/ 735010 h 816678"/>
              <a:gd name="connsiteX12" fmla="*/ 0 w 1236908"/>
              <a:gd name="connsiteY12" fmla="*/ 81668 h 81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6908" h="816678">
                <a:moveTo>
                  <a:pt x="0" y="81668"/>
                </a:moveTo>
                <a:cubicBezTo>
                  <a:pt x="0" y="60008"/>
                  <a:pt x="8604" y="39236"/>
                  <a:pt x="23920" y="23920"/>
                </a:cubicBezTo>
                <a:cubicBezTo>
                  <a:pt x="39236" y="8604"/>
                  <a:pt x="60008" y="0"/>
                  <a:pt x="81668" y="0"/>
                </a:cubicBezTo>
                <a:lnTo>
                  <a:pt x="1155240" y="0"/>
                </a:lnTo>
                <a:cubicBezTo>
                  <a:pt x="1176900" y="0"/>
                  <a:pt x="1197672" y="8604"/>
                  <a:pt x="1212988" y="23920"/>
                </a:cubicBezTo>
                <a:cubicBezTo>
                  <a:pt x="1228304" y="39236"/>
                  <a:pt x="1236908" y="60008"/>
                  <a:pt x="1236908" y="81668"/>
                </a:cubicBezTo>
                <a:lnTo>
                  <a:pt x="1236908" y="735010"/>
                </a:lnTo>
                <a:cubicBezTo>
                  <a:pt x="1236908" y="756670"/>
                  <a:pt x="1228304" y="777442"/>
                  <a:pt x="1212988" y="792758"/>
                </a:cubicBezTo>
                <a:cubicBezTo>
                  <a:pt x="1197672" y="808074"/>
                  <a:pt x="1176900" y="816678"/>
                  <a:pt x="1155240" y="816678"/>
                </a:cubicBezTo>
                <a:lnTo>
                  <a:pt x="81668" y="816678"/>
                </a:lnTo>
                <a:cubicBezTo>
                  <a:pt x="60008" y="816678"/>
                  <a:pt x="39236" y="808074"/>
                  <a:pt x="23920" y="792758"/>
                </a:cubicBezTo>
                <a:cubicBezTo>
                  <a:pt x="8604" y="777442"/>
                  <a:pt x="0" y="756670"/>
                  <a:pt x="0" y="735010"/>
                </a:cubicBezTo>
                <a:lnTo>
                  <a:pt x="0" y="8166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7575" tIns="57575" rIns="57575" bIns="57575" spcCol="1270" anchor="ctr"/>
          <a:lstStyle/>
          <a:p>
            <a:pPr algn="ctr" defTabSz="23558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5300"/>
          </a:p>
        </p:txBody>
      </p:sp>
      <p:sp>
        <p:nvSpPr>
          <p:cNvPr id="23" name="Полілінія 22"/>
          <p:cNvSpPr/>
          <p:nvPr/>
        </p:nvSpPr>
        <p:spPr>
          <a:xfrm>
            <a:off x="285720" y="5214950"/>
            <a:ext cx="2225052" cy="1280041"/>
          </a:xfrm>
          <a:custGeom>
            <a:avLst/>
            <a:gdLst>
              <a:gd name="connsiteX0" fmla="*/ 0 w 1236908"/>
              <a:gd name="connsiteY0" fmla="*/ 81668 h 816678"/>
              <a:gd name="connsiteX1" fmla="*/ 23920 w 1236908"/>
              <a:gd name="connsiteY1" fmla="*/ 23920 h 816678"/>
              <a:gd name="connsiteX2" fmla="*/ 81668 w 1236908"/>
              <a:gd name="connsiteY2" fmla="*/ 0 h 816678"/>
              <a:gd name="connsiteX3" fmla="*/ 1155240 w 1236908"/>
              <a:gd name="connsiteY3" fmla="*/ 0 h 816678"/>
              <a:gd name="connsiteX4" fmla="*/ 1212988 w 1236908"/>
              <a:gd name="connsiteY4" fmla="*/ 23920 h 816678"/>
              <a:gd name="connsiteX5" fmla="*/ 1236908 w 1236908"/>
              <a:gd name="connsiteY5" fmla="*/ 81668 h 816678"/>
              <a:gd name="connsiteX6" fmla="*/ 1236908 w 1236908"/>
              <a:gd name="connsiteY6" fmla="*/ 735010 h 816678"/>
              <a:gd name="connsiteX7" fmla="*/ 1212988 w 1236908"/>
              <a:gd name="connsiteY7" fmla="*/ 792758 h 816678"/>
              <a:gd name="connsiteX8" fmla="*/ 1155240 w 1236908"/>
              <a:gd name="connsiteY8" fmla="*/ 816678 h 816678"/>
              <a:gd name="connsiteX9" fmla="*/ 81668 w 1236908"/>
              <a:gd name="connsiteY9" fmla="*/ 816678 h 816678"/>
              <a:gd name="connsiteX10" fmla="*/ 23920 w 1236908"/>
              <a:gd name="connsiteY10" fmla="*/ 792758 h 816678"/>
              <a:gd name="connsiteX11" fmla="*/ 0 w 1236908"/>
              <a:gd name="connsiteY11" fmla="*/ 735010 h 816678"/>
              <a:gd name="connsiteX12" fmla="*/ 0 w 1236908"/>
              <a:gd name="connsiteY12" fmla="*/ 81668 h 81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36908" h="816678">
                <a:moveTo>
                  <a:pt x="0" y="81668"/>
                </a:moveTo>
                <a:cubicBezTo>
                  <a:pt x="0" y="60008"/>
                  <a:pt x="8604" y="39236"/>
                  <a:pt x="23920" y="23920"/>
                </a:cubicBezTo>
                <a:cubicBezTo>
                  <a:pt x="39236" y="8604"/>
                  <a:pt x="60008" y="0"/>
                  <a:pt x="81668" y="0"/>
                </a:cubicBezTo>
                <a:lnTo>
                  <a:pt x="1155240" y="0"/>
                </a:lnTo>
                <a:cubicBezTo>
                  <a:pt x="1176900" y="0"/>
                  <a:pt x="1197672" y="8604"/>
                  <a:pt x="1212988" y="23920"/>
                </a:cubicBezTo>
                <a:cubicBezTo>
                  <a:pt x="1228304" y="39236"/>
                  <a:pt x="1236908" y="60008"/>
                  <a:pt x="1236908" y="81668"/>
                </a:cubicBezTo>
                <a:lnTo>
                  <a:pt x="1236908" y="735010"/>
                </a:lnTo>
                <a:cubicBezTo>
                  <a:pt x="1236908" y="756670"/>
                  <a:pt x="1228304" y="777442"/>
                  <a:pt x="1212988" y="792758"/>
                </a:cubicBezTo>
                <a:cubicBezTo>
                  <a:pt x="1197672" y="808074"/>
                  <a:pt x="1176900" y="816678"/>
                  <a:pt x="1155240" y="816678"/>
                </a:cubicBezTo>
                <a:lnTo>
                  <a:pt x="81668" y="816678"/>
                </a:lnTo>
                <a:cubicBezTo>
                  <a:pt x="60008" y="816678"/>
                  <a:pt x="39236" y="808074"/>
                  <a:pt x="23920" y="792758"/>
                </a:cubicBezTo>
                <a:cubicBezTo>
                  <a:pt x="8604" y="777442"/>
                  <a:pt x="0" y="756670"/>
                  <a:pt x="0" y="735010"/>
                </a:cubicBezTo>
                <a:lnTo>
                  <a:pt x="0" y="8166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7575" tIns="57575" rIns="57575" bIns="57575" spcCol="1270" anchor="ctr"/>
          <a:lstStyle/>
          <a:p>
            <a:pPr algn="ctr" defTabSz="23558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5300"/>
          </a:p>
        </p:txBody>
      </p:sp>
      <p:sp>
        <p:nvSpPr>
          <p:cNvPr id="35" name="Полілінія 34"/>
          <p:cNvSpPr/>
          <p:nvPr/>
        </p:nvSpPr>
        <p:spPr>
          <a:xfrm>
            <a:off x="3643306" y="5264905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36" name="Полілінія 35"/>
          <p:cNvSpPr/>
          <p:nvPr/>
        </p:nvSpPr>
        <p:spPr>
          <a:xfrm>
            <a:off x="3643306" y="5668557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37" name="Полілінія 36"/>
          <p:cNvSpPr/>
          <p:nvPr/>
        </p:nvSpPr>
        <p:spPr>
          <a:xfrm>
            <a:off x="3643306" y="6072206"/>
            <a:ext cx="1748221" cy="317711"/>
          </a:xfrm>
          <a:custGeom>
            <a:avLst/>
            <a:gdLst>
              <a:gd name="connsiteX0" fmla="*/ 0 w 995008"/>
              <a:gd name="connsiteY0" fmla="*/ 33944 h 339436"/>
              <a:gd name="connsiteX1" fmla="*/ 9942 w 995008"/>
              <a:gd name="connsiteY1" fmla="*/ 9942 h 339436"/>
              <a:gd name="connsiteX2" fmla="*/ 33944 w 995008"/>
              <a:gd name="connsiteY2" fmla="*/ 0 h 339436"/>
              <a:gd name="connsiteX3" fmla="*/ 961064 w 995008"/>
              <a:gd name="connsiteY3" fmla="*/ 0 h 339436"/>
              <a:gd name="connsiteX4" fmla="*/ 985066 w 995008"/>
              <a:gd name="connsiteY4" fmla="*/ 9942 h 339436"/>
              <a:gd name="connsiteX5" fmla="*/ 995008 w 995008"/>
              <a:gd name="connsiteY5" fmla="*/ 33944 h 339436"/>
              <a:gd name="connsiteX6" fmla="*/ 995008 w 995008"/>
              <a:gd name="connsiteY6" fmla="*/ 305492 h 339436"/>
              <a:gd name="connsiteX7" fmla="*/ 985066 w 995008"/>
              <a:gd name="connsiteY7" fmla="*/ 329494 h 339436"/>
              <a:gd name="connsiteX8" fmla="*/ 961064 w 995008"/>
              <a:gd name="connsiteY8" fmla="*/ 339436 h 339436"/>
              <a:gd name="connsiteX9" fmla="*/ 33944 w 995008"/>
              <a:gd name="connsiteY9" fmla="*/ 339436 h 339436"/>
              <a:gd name="connsiteX10" fmla="*/ 9942 w 995008"/>
              <a:gd name="connsiteY10" fmla="*/ 329494 h 339436"/>
              <a:gd name="connsiteX11" fmla="*/ 0 w 995008"/>
              <a:gd name="connsiteY11" fmla="*/ 305492 h 339436"/>
              <a:gd name="connsiteX12" fmla="*/ 0 w 995008"/>
              <a:gd name="connsiteY12" fmla="*/ 33944 h 339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95008" h="339436">
                <a:moveTo>
                  <a:pt x="0" y="33944"/>
                </a:moveTo>
                <a:cubicBezTo>
                  <a:pt x="0" y="24941"/>
                  <a:pt x="3576" y="16308"/>
                  <a:pt x="9942" y="9942"/>
                </a:cubicBezTo>
                <a:cubicBezTo>
                  <a:pt x="16308" y="3576"/>
                  <a:pt x="24942" y="0"/>
                  <a:pt x="33944" y="0"/>
                </a:cubicBezTo>
                <a:lnTo>
                  <a:pt x="961064" y="0"/>
                </a:lnTo>
                <a:cubicBezTo>
                  <a:pt x="970067" y="0"/>
                  <a:pt x="978700" y="3576"/>
                  <a:pt x="985066" y="9942"/>
                </a:cubicBezTo>
                <a:cubicBezTo>
                  <a:pt x="991432" y="16308"/>
                  <a:pt x="995008" y="24942"/>
                  <a:pt x="995008" y="33944"/>
                </a:cubicBezTo>
                <a:lnTo>
                  <a:pt x="995008" y="305492"/>
                </a:lnTo>
                <a:cubicBezTo>
                  <a:pt x="995008" y="314495"/>
                  <a:pt x="991432" y="323128"/>
                  <a:pt x="985066" y="329494"/>
                </a:cubicBezTo>
                <a:cubicBezTo>
                  <a:pt x="978700" y="335860"/>
                  <a:pt x="970066" y="339436"/>
                  <a:pt x="961064" y="339436"/>
                </a:cubicBezTo>
                <a:lnTo>
                  <a:pt x="33944" y="339436"/>
                </a:lnTo>
                <a:cubicBezTo>
                  <a:pt x="24941" y="339436"/>
                  <a:pt x="16308" y="335860"/>
                  <a:pt x="9942" y="329494"/>
                </a:cubicBezTo>
                <a:cubicBezTo>
                  <a:pt x="3576" y="323128"/>
                  <a:pt x="0" y="314494"/>
                  <a:pt x="0" y="305492"/>
                </a:cubicBezTo>
                <a:lnTo>
                  <a:pt x="0" y="33944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912" tIns="23912" rIns="23912" bIns="23912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200" dirty="0"/>
          </a:p>
        </p:txBody>
      </p:sp>
      <p:sp>
        <p:nvSpPr>
          <p:cNvPr id="38" name="Полілінія 37"/>
          <p:cNvSpPr/>
          <p:nvPr/>
        </p:nvSpPr>
        <p:spPr>
          <a:xfrm>
            <a:off x="5857884" y="2571744"/>
            <a:ext cx="1571122" cy="627386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39" name="Полілінія 38"/>
          <p:cNvSpPr/>
          <p:nvPr/>
        </p:nvSpPr>
        <p:spPr>
          <a:xfrm>
            <a:off x="5929322" y="3929066"/>
            <a:ext cx="1571122" cy="627386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0" name="Полілінія 39"/>
          <p:cNvSpPr/>
          <p:nvPr/>
        </p:nvSpPr>
        <p:spPr>
          <a:xfrm>
            <a:off x="7572878" y="2571744"/>
            <a:ext cx="1428278" cy="1143008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1" name="Полілінія 40"/>
          <p:cNvSpPr/>
          <p:nvPr/>
        </p:nvSpPr>
        <p:spPr>
          <a:xfrm>
            <a:off x="5929322" y="4714884"/>
            <a:ext cx="1571122" cy="627386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2" name="Полілінія 41"/>
          <p:cNvSpPr/>
          <p:nvPr/>
        </p:nvSpPr>
        <p:spPr>
          <a:xfrm>
            <a:off x="5929322" y="5429264"/>
            <a:ext cx="1571122" cy="627386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3" name="Полілінія 42"/>
          <p:cNvSpPr/>
          <p:nvPr/>
        </p:nvSpPr>
        <p:spPr>
          <a:xfrm>
            <a:off x="5929313" y="6143625"/>
            <a:ext cx="1571625" cy="627063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4" name="Полілінія 43"/>
          <p:cNvSpPr/>
          <p:nvPr/>
        </p:nvSpPr>
        <p:spPr>
          <a:xfrm>
            <a:off x="7572396" y="4714884"/>
            <a:ext cx="1428278" cy="1143008"/>
          </a:xfrm>
          <a:custGeom>
            <a:avLst/>
            <a:gdLst>
              <a:gd name="connsiteX0" fmla="*/ 0 w 873388"/>
              <a:gd name="connsiteY0" fmla="*/ 40028 h 400278"/>
              <a:gd name="connsiteX1" fmla="*/ 11724 w 873388"/>
              <a:gd name="connsiteY1" fmla="*/ 11724 h 400278"/>
              <a:gd name="connsiteX2" fmla="*/ 40028 w 873388"/>
              <a:gd name="connsiteY2" fmla="*/ 0 h 400278"/>
              <a:gd name="connsiteX3" fmla="*/ 833360 w 873388"/>
              <a:gd name="connsiteY3" fmla="*/ 0 h 400278"/>
              <a:gd name="connsiteX4" fmla="*/ 861664 w 873388"/>
              <a:gd name="connsiteY4" fmla="*/ 11724 h 400278"/>
              <a:gd name="connsiteX5" fmla="*/ 873388 w 873388"/>
              <a:gd name="connsiteY5" fmla="*/ 40028 h 400278"/>
              <a:gd name="connsiteX6" fmla="*/ 873388 w 873388"/>
              <a:gd name="connsiteY6" fmla="*/ 360250 h 400278"/>
              <a:gd name="connsiteX7" fmla="*/ 861664 w 873388"/>
              <a:gd name="connsiteY7" fmla="*/ 388554 h 400278"/>
              <a:gd name="connsiteX8" fmla="*/ 833360 w 873388"/>
              <a:gd name="connsiteY8" fmla="*/ 400278 h 400278"/>
              <a:gd name="connsiteX9" fmla="*/ 40028 w 873388"/>
              <a:gd name="connsiteY9" fmla="*/ 400278 h 400278"/>
              <a:gd name="connsiteX10" fmla="*/ 11724 w 873388"/>
              <a:gd name="connsiteY10" fmla="*/ 388554 h 400278"/>
              <a:gd name="connsiteX11" fmla="*/ 0 w 873388"/>
              <a:gd name="connsiteY11" fmla="*/ 360250 h 400278"/>
              <a:gd name="connsiteX12" fmla="*/ 0 w 873388"/>
              <a:gd name="connsiteY12" fmla="*/ 40028 h 40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73388" h="400278">
                <a:moveTo>
                  <a:pt x="0" y="40028"/>
                </a:moveTo>
                <a:cubicBezTo>
                  <a:pt x="0" y="29412"/>
                  <a:pt x="4217" y="19231"/>
                  <a:pt x="11724" y="11724"/>
                </a:cubicBezTo>
                <a:cubicBezTo>
                  <a:pt x="19231" y="4217"/>
                  <a:pt x="29412" y="0"/>
                  <a:pt x="40028" y="0"/>
                </a:cubicBezTo>
                <a:lnTo>
                  <a:pt x="833360" y="0"/>
                </a:lnTo>
                <a:cubicBezTo>
                  <a:pt x="843976" y="0"/>
                  <a:pt x="854157" y="4217"/>
                  <a:pt x="861664" y="11724"/>
                </a:cubicBezTo>
                <a:cubicBezTo>
                  <a:pt x="869171" y="19231"/>
                  <a:pt x="873388" y="29412"/>
                  <a:pt x="873388" y="40028"/>
                </a:cubicBezTo>
                <a:lnTo>
                  <a:pt x="873388" y="360250"/>
                </a:lnTo>
                <a:cubicBezTo>
                  <a:pt x="873388" y="370866"/>
                  <a:pt x="869171" y="381047"/>
                  <a:pt x="861664" y="388554"/>
                </a:cubicBezTo>
                <a:cubicBezTo>
                  <a:pt x="854157" y="396061"/>
                  <a:pt x="843976" y="400278"/>
                  <a:pt x="833360" y="400278"/>
                </a:cubicBezTo>
                <a:lnTo>
                  <a:pt x="40028" y="400278"/>
                </a:lnTo>
                <a:cubicBezTo>
                  <a:pt x="29412" y="400278"/>
                  <a:pt x="19231" y="396061"/>
                  <a:pt x="11724" y="388554"/>
                </a:cubicBezTo>
                <a:cubicBezTo>
                  <a:pt x="4217" y="381047"/>
                  <a:pt x="0" y="370866"/>
                  <a:pt x="0" y="360250"/>
                </a:cubicBezTo>
                <a:lnTo>
                  <a:pt x="0" y="4002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059" tIns="25059" rIns="25059" bIns="2505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100" dirty="0"/>
          </a:p>
        </p:txBody>
      </p:sp>
      <p:sp>
        <p:nvSpPr>
          <p:cNvPr id="47" name="Стрілка вниз 46"/>
          <p:cNvSpPr/>
          <p:nvPr/>
        </p:nvSpPr>
        <p:spPr>
          <a:xfrm>
            <a:off x="1428728" y="4286256"/>
            <a:ext cx="45719" cy="928694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Стрілка вниз 47"/>
          <p:cNvSpPr/>
          <p:nvPr/>
        </p:nvSpPr>
        <p:spPr>
          <a:xfrm rot="10800000">
            <a:off x="1428728" y="2714620"/>
            <a:ext cx="71438" cy="785818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Ліва фігурна дужка 51"/>
          <p:cNvSpPr/>
          <p:nvPr/>
        </p:nvSpPr>
        <p:spPr>
          <a:xfrm>
            <a:off x="3500430" y="1643050"/>
            <a:ext cx="142876" cy="2857520"/>
          </a:xfrm>
          <a:prstGeom prst="leftBrac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4" name="Пряма зі стрілкою 53"/>
          <p:cNvCxnSpPr/>
          <p:nvPr/>
        </p:nvCxnSpPr>
        <p:spPr>
          <a:xfrm rot="16200000" flipH="1">
            <a:off x="2519348" y="2093903"/>
            <a:ext cx="1071570" cy="107157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Ліва фігурна дужка 54"/>
          <p:cNvSpPr/>
          <p:nvPr/>
        </p:nvSpPr>
        <p:spPr>
          <a:xfrm>
            <a:off x="3500430" y="5429264"/>
            <a:ext cx="142876" cy="857256"/>
          </a:xfrm>
          <a:prstGeom prst="leftBrace">
            <a:avLst/>
          </a:prstGeom>
          <a:solidFill>
            <a:schemeClr val="accent6">
              <a:lumMod val="75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59" name="Пряма зі стрілкою 58"/>
          <p:cNvCxnSpPr>
            <a:endCxn id="55" idx="1"/>
          </p:cNvCxnSpPr>
          <p:nvPr/>
        </p:nvCxnSpPr>
        <p:spPr>
          <a:xfrm>
            <a:off x="2500298" y="5857892"/>
            <a:ext cx="1000132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 зі стрілкою 64"/>
          <p:cNvCxnSpPr/>
          <p:nvPr/>
        </p:nvCxnSpPr>
        <p:spPr>
          <a:xfrm>
            <a:off x="5357818" y="1643050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 зі стрілкою 68"/>
          <p:cNvCxnSpPr/>
          <p:nvPr/>
        </p:nvCxnSpPr>
        <p:spPr>
          <a:xfrm>
            <a:off x="5357818" y="2857496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 зі стрілкою 72"/>
          <p:cNvCxnSpPr/>
          <p:nvPr/>
        </p:nvCxnSpPr>
        <p:spPr>
          <a:xfrm>
            <a:off x="5357818" y="4357694"/>
            <a:ext cx="642942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 зі стрілкою 76"/>
          <p:cNvCxnSpPr>
            <a:endCxn id="41" idx="11"/>
          </p:cNvCxnSpPr>
          <p:nvPr/>
        </p:nvCxnSpPr>
        <p:spPr>
          <a:xfrm flipV="1">
            <a:off x="5357818" y="5279531"/>
            <a:ext cx="571504" cy="6857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 зі стрілкою 77"/>
          <p:cNvCxnSpPr/>
          <p:nvPr/>
        </p:nvCxnSpPr>
        <p:spPr>
          <a:xfrm>
            <a:off x="5357818" y="5786454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 зі стрілкою 78"/>
          <p:cNvCxnSpPr>
            <a:endCxn id="43" idx="0"/>
          </p:cNvCxnSpPr>
          <p:nvPr/>
        </p:nvCxnSpPr>
        <p:spPr>
          <a:xfrm flipV="1">
            <a:off x="5357818" y="6206383"/>
            <a:ext cx="571504" cy="8700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 зі стрілкою 86"/>
          <p:cNvCxnSpPr/>
          <p:nvPr/>
        </p:nvCxnSpPr>
        <p:spPr>
          <a:xfrm>
            <a:off x="7429520" y="2857496"/>
            <a:ext cx="214314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 зі стрілкою 87"/>
          <p:cNvCxnSpPr/>
          <p:nvPr/>
        </p:nvCxnSpPr>
        <p:spPr>
          <a:xfrm>
            <a:off x="7500958" y="5072074"/>
            <a:ext cx="142876" cy="1588"/>
          </a:xfrm>
          <a:prstGeom prst="straightConnector1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tailEnd type="arrow"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49220" y="1870064"/>
            <a:ext cx="20717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Тваринництво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7158" y="5643578"/>
            <a:ext cx="207170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Рослинництво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786182" y="1500174"/>
            <a:ext cx="1500198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Скотарство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714744" y="1857364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Свинарство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714744" y="2285992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Вівчарство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750463" y="2714620"/>
            <a:ext cx="1571636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Птахівництво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714744" y="3071810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Конярство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714744" y="3500438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Бджільництво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714744" y="3857628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Шовківництво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714744" y="4286256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Інші</a:t>
            </a:r>
            <a:r>
              <a:rPr lang="uk-UA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галузі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750463" y="5286388"/>
            <a:ext cx="1571636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Рільництво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750463" y="5643578"/>
            <a:ext cx="1571636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Садівництво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714744" y="6072206"/>
            <a:ext cx="1643074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Луківництво</a:t>
            </a:r>
            <a:endParaRPr lang="ru-RU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929322" y="1357298"/>
            <a:ext cx="142876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М’ясне, молочне, змішане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929322" y="2643182"/>
            <a:ext cx="1428760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Виробництво яєць і вирощування птиці</a:t>
            </a:r>
            <a:endParaRPr lang="ru-RU" sz="1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000760" y="4000504"/>
            <a:ext cx="142876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Кролівництво, рибництво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000760" y="4786322"/>
            <a:ext cx="1428760" cy="50783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Зернове господарство, технічні культури, картопля, овочі та ін.</a:t>
            </a:r>
            <a:endParaRPr lang="ru-RU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00760" y="5500702"/>
            <a:ext cx="1428760" cy="430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Виробництво плодів і ягід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000760" y="6215082"/>
            <a:ext cx="1428760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Штучні і природні луки і пасовища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643834" y="2571744"/>
            <a:ext cx="1285884" cy="11079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Інкубація, вирощування молочного поголів'я, виробництво бройлерів</a:t>
            </a:r>
            <a:endParaRPr lang="ru-RU" sz="11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7643834" y="4857760"/>
            <a:ext cx="1285884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Озимі та ярі колосові, круп’яні, зернобобові</a:t>
            </a:r>
            <a:endParaRPr lang="ru-RU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extBox 92"/>
          <p:cNvSpPr txBox="1"/>
          <p:nvPr/>
        </p:nvSpPr>
        <p:spPr>
          <a:xfrm>
            <a:off x="349220" y="3746502"/>
            <a:ext cx="257176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Сільське</a:t>
            </a:r>
            <a:r>
              <a:rPr lang="uk-UA" sz="16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господарство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188913"/>
            <a:ext cx="7678737" cy="723900"/>
          </a:xfrm>
        </p:spPr>
        <p:txBody>
          <a:bodyPr/>
          <a:lstStyle/>
          <a:p>
            <a:pPr eaLnBrk="1" hangingPunct="1">
              <a:defRPr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 науки і прийоми їх дослідження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1500188" y="1052513"/>
            <a:ext cx="7535862" cy="51625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аналіз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монографічний метод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статистичний метод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розрахунково-конструктивний метод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експериментальний метод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економіко-математичний метод</a:t>
            </a:r>
          </a:p>
          <a:p>
            <a:pPr eaLnBrk="1" hangingPunct="1">
              <a:lnSpc>
                <a:spcPct val="150000"/>
              </a:lnSpc>
            </a:pPr>
            <a:r>
              <a:rPr lang="uk-UA" b="1" smtClean="0">
                <a:solidFill>
                  <a:srgbClr val="0070C0"/>
                </a:solidFill>
              </a:rPr>
              <a:t>балансовий метод</a:t>
            </a:r>
            <a:endParaRPr lang="en-US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3">
  <a:themeElements>
    <a:clrScheme name="template 13">
      <a:dk1>
        <a:srgbClr val="4D4D4D"/>
      </a:dk1>
      <a:lt1>
        <a:srgbClr val="FFFFFF"/>
      </a:lt1>
      <a:dk2>
        <a:srgbClr val="000000"/>
      </a:dk2>
      <a:lt2>
        <a:srgbClr val="701D00"/>
      </a:lt2>
      <a:accent1>
        <a:srgbClr val="848905"/>
      </a:accent1>
      <a:accent2>
        <a:srgbClr val="DF7F00"/>
      </a:accent2>
      <a:accent3>
        <a:srgbClr val="FFFFFF"/>
      </a:accent3>
      <a:accent4>
        <a:srgbClr val="404040"/>
      </a:accent4>
      <a:accent5>
        <a:srgbClr val="C2C4AA"/>
      </a:accent5>
      <a:accent6>
        <a:srgbClr val="CA7200"/>
      </a:accent6>
      <a:hlink>
        <a:srgbClr val="CA903A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FF6600"/>
        </a:lt2>
        <a:accent1>
          <a:srgbClr val="FF9966"/>
        </a:accent1>
        <a:accent2>
          <a:srgbClr val="800000"/>
        </a:accent2>
        <a:accent3>
          <a:srgbClr val="FFFFFF"/>
        </a:accent3>
        <a:accent4>
          <a:srgbClr val="404040"/>
        </a:accent4>
        <a:accent5>
          <a:srgbClr val="FFCAB8"/>
        </a:accent5>
        <a:accent6>
          <a:srgbClr val="73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CC6600"/>
        </a:lt2>
        <a:accent1>
          <a:srgbClr val="FF6600"/>
        </a:accent1>
        <a:accent2>
          <a:srgbClr val="800000"/>
        </a:accent2>
        <a:accent3>
          <a:srgbClr val="FFFFFF"/>
        </a:accent3>
        <a:accent4>
          <a:srgbClr val="404040"/>
        </a:accent4>
        <a:accent5>
          <a:srgbClr val="FFB8AA"/>
        </a:accent5>
        <a:accent6>
          <a:srgbClr val="730000"/>
        </a:accent6>
        <a:hlink>
          <a:srgbClr val="FFCC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111111"/>
        </a:dk1>
        <a:lt1>
          <a:srgbClr val="FFFFFF"/>
        </a:lt1>
        <a:dk2>
          <a:srgbClr val="000000"/>
        </a:dk2>
        <a:lt2>
          <a:srgbClr val="FF6600"/>
        </a:lt2>
        <a:accent1>
          <a:srgbClr val="FF8001"/>
        </a:accent1>
        <a:accent2>
          <a:srgbClr val="D31908"/>
        </a:accent2>
        <a:accent3>
          <a:srgbClr val="FFFFFF"/>
        </a:accent3>
        <a:accent4>
          <a:srgbClr val="0D0D0D"/>
        </a:accent4>
        <a:accent5>
          <a:srgbClr val="FFC0AA"/>
        </a:accent5>
        <a:accent6>
          <a:srgbClr val="BF1606"/>
        </a:accent6>
        <a:hlink>
          <a:srgbClr val="FFCC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C14C00"/>
        </a:lt2>
        <a:accent1>
          <a:srgbClr val="F1D509"/>
        </a:accent1>
        <a:accent2>
          <a:srgbClr val="E38D04"/>
        </a:accent2>
        <a:accent3>
          <a:srgbClr val="FFFFFF"/>
        </a:accent3>
        <a:accent4>
          <a:srgbClr val="404040"/>
        </a:accent4>
        <a:accent5>
          <a:srgbClr val="F7E7AA"/>
        </a:accent5>
        <a:accent6>
          <a:srgbClr val="CE7F03"/>
        </a:accent6>
        <a:hlink>
          <a:srgbClr val="E5E3E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BC2D00"/>
        </a:lt2>
        <a:accent1>
          <a:srgbClr val="8F9702"/>
        </a:accent1>
        <a:accent2>
          <a:srgbClr val="FB9503"/>
        </a:accent2>
        <a:accent3>
          <a:srgbClr val="FFFFFF"/>
        </a:accent3>
        <a:accent4>
          <a:srgbClr val="404040"/>
        </a:accent4>
        <a:accent5>
          <a:srgbClr val="C6C9AA"/>
        </a:accent5>
        <a:accent6>
          <a:srgbClr val="E38702"/>
        </a:accent6>
        <a:hlink>
          <a:srgbClr val="6B700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2B00"/>
        </a:lt2>
        <a:accent1>
          <a:srgbClr val="F98305"/>
        </a:accent1>
        <a:accent2>
          <a:srgbClr val="FAA407"/>
        </a:accent2>
        <a:accent3>
          <a:srgbClr val="FFFFFF"/>
        </a:accent3>
        <a:accent4>
          <a:srgbClr val="404040"/>
        </a:accent4>
        <a:accent5>
          <a:srgbClr val="FBC1AA"/>
        </a:accent5>
        <a:accent6>
          <a:srgbClr val="E39406"/>
        </a:accent6>
        <a:hlink>
          <a:srgbClr val="F56B0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BB5B0D"/>
        </a:lt2>
        <a:accent1>
          <a:srgbClr val="B61111"/>
        </a:accent1>
        <a:accent2>
          <a:srgbClr val="DE9200"/>
        </a:accent2>
        <a:accent3>
          <a:srgbClr val="FFFFFF"/>
        </a:accent3>
        <a:accent4>
          <a:srgbClr val="404040"/>
        </a:accent4>
        <a:accent5>
          <a:srgbClr val="D7AAAA"/>
        </a:accent5>
        <a:accent6>
          <a:srgbClr val="C98400"/>
        </a:accent6>
        <a:hlink>
          <a:srgbClr val="F9D328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000000"/>
        </a:dk2>
        <a:lt2>
          <a:srgbClr val="C55500"/>
        </a:lt2>
        <a:accent1>
          <a:srgbClr val="E08100"/>
        </a:accent1>
        <a:accent2>
          <a:srgbClr val="FBD811"/>
        </a:accent2>
        <a:accent3>
          <a:srgbClr val="FFFFFF"/>
        </a:accent3>
        <a:accent4>
          <a:srgbClr val="404040"/>
        </a:accent4>
        <a:accent5>
          <a:srgbClr val="EDC1AA"/>
        </a:accent5>
        <a:accent6>
          <a:srgbClr val="E3C40E"/>
        </a:accent6>
        <a:hlink>
          <a:srgbClr val="D5A64A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000000"/>
        </a:dk2>
        <a:lt2>
          <a:srgbClr val="701D00"/>
        </a:lt2>
        <a:accent1>
          <a:srgbClr val="848905"/>
        </a:accent1>
        <a:accent2>
          <a:srgbClr val="DF7F00"/>
        </a:accent2>
        <a:accent3>
          <a:srgbClr val="FFFFFF"/>
        </a:accent3>
        <a:accent4>
          <a:srgbClr val="404040"/>
        </a:accent4>
        <a:accent5>
          <a:srgbClr val="C2C4AA"/>
        </a:accent5>
        <a:accent6>
          <a:srgbClr val="CA7200"/>
        </a:accent6>
        <a:hlink>
          <a:srgbClr val="CA903A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04</Template>
  <TotalTime>197</TotalTime>
  <Words>298</Words>
  <Application>Microsoft Office PowerPoint</Application>
  <PresentationFormat>Экран (4:3)</PresentationFormat>
  <Paragraphs>65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Arial</vt:lpstr>
      <vt:lpstr>template3</vt:lpstr>
      <vt:lpstr>Організація виробництва</vt:lpstr>
      <vt:lpstr>1. Організація виробництва</vt:lpstr>
      <vt:lpstr>Організація виробництва -</vt:lpstr>
      <vt:lpstr>Галузевий склад сільського господарства</vt:lpstr>
      <vt:lpstr>Методи науки і прийоми їх дослідження</vt:lpstr>
    </vt:vector>
  </TitlesOfParts>
  <Company>CtrlSoft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виробництва</dc:title>
  <dc:creator>Юра</dc:creator>
  <cp:lastModifiedBy>Юра</cp:lastModifiedBy>
  <cp:revision>29</cp:revision>
  <dcterms:created xsi:type="dcterms:W3CDTF">2014-12-22T16:50:49Z</dcterms:created>
  <dcterms:modified xsi:type="dcterms:W3CDTF">2016-03-30T07:23:50Z</dcterms:modified>
</cp:coreProperties>
</file>