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metadata/thumbnail" Target="docProps/thumbnail0.jpeg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58" r:id="rId4"/>
    <p:sldId id="257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FF"/>
    <a:srgbClr val="4D822A"/>
    <a:srgbClr val="EBEBEB"/>
    <a:srgbClr val="376092"/>
    <a:srgbClr val="7F7F7F"/>
    <a:srgbClr val="825809"/>
    <a:srgbClr val="ABB1B0"/>
    <a:srgbClr val="ACACB0"/>
    <a:srgbClr val="A8A9B4"/>
    <a:srgbClr val="87F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із теми 1 –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5" autoAdjust="0"/>
    <p:restoredTop sz="96879" autoAdjust="0"/>
  </p:normalViewPr>
  <p:slideViewPr>
    <p:cSldViewPr snapToGrid="0">
      <p:cViewPr>
        <p:scale>
          <a:sx n="110" d="100"/>
          <a:sy n="110" d="100"/>
        </p:scale>
        <p:origin x="-160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915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78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malves\AppData\Local\Microsoft\Windows\Temporary Internet Files\Content.IE5\983P2027\00438764[1]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81" r="99758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24"/>
          <a:stretch/>
        </p:blipFill>
        <p:spPr bwMode="auto">
          <a:xfrm>
            <a:off x="0" y="0"/>
            <a:ext cx="9144000" cy="458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173" y="2652940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984" y="4583586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Зразок підзаголовка</a:t>
            </a:r>
            <a:endParaRPr lang="ru-RU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pPr/>
              <a:t>‹№›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pPr/>
              <a:t>‹№›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pPr/>
              <a:t>‹№›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pPr/>
              <a:t>‹№›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pPr/>
              <a:t>‹№›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pPr/>
              <a:t>‹№›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pPr/>
              <a:t>‹№›</a:t>
            </a:fld>
            <a:endParaRPr lang="ru-RU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pPr/>
              <a:t>‹№›</a:t>
            </a:fld>
            <a:endParaRPr lang="ru-RU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pPr/>
              <a:t>‹№›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ru-RU" smtClean="0"/>
              <a:pPr/>
              <a:t>‹№›</a:t>
            </a:fld>
            <a:endParaRPr lang="ru-RU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9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malves\AppData\Local\Microsoft\Windows\Temporary Internet Files\Content.IE5\983P2027\00438764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99733" l="0" r="100000"/>
                    </a14:imgEffect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1304">
            <a:off x="-165195" y="413898"/>
            <a:ext cx="9691334" cy="510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041" y="4115980"/>
            <a:ext cx="7522301" cy="2350134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1.8. Виробнича і соціальна інфраструктура </a:t>
            </a:r>
            <a:endParaRPr lang="ru-RU" sz="4400" b="1" dirty="0" smtClean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02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50" y="152400"/>
            <a:ext cx="8867775" cy="371475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Агросервіс</a:t>
            </a:r>
            <a:endParaRPr lang="ru-RU" sz="2400" b="1" dirty="0" smtClean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8" name="Прямокутник 47"/>
          <p:cNvSpPr/>
          <p:nvPr/>
        </p:nvSpPr>
        <p:spPr>
          <a:xfrm>
            <a:off x="3000375" y="723901"/>
            <a:ext cx="2924175" cy="32385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Агросервіс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Прямокутник 48"/>
          <p:cNvSpPr/>
          <p:nvPr/>
        </p:nvSpPr>
        <p:spPr>
          <a:xfrm>
            <a:off x="266700" y="1319213"/>
            <a:ext cx="1552575" cy="481012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00" b="1" dirty="0" smtClean="0">
                <a:solidFill>
                  <a:srgbClr val="002060"/>
                </a:solidFill>
              </a:rPr>
              <a:t>Промислове спрямування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50" name="Прямокутник 49"/>
          <p:cNvSpPr/>
          <p:nvPr/>
        </p:nvSpPr>
        <p:spPr>
          <a:xfrm>
            <a:off x="6877050" y="1319213"/>
            <a:ext cx="1552575" cy="481012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00" b="1" dirty="0" smtClean="0">
                <a:solidFill>
                  <a:srgbClr val="002060"/>
                </a:solidFill>
              </a:rPr>
              <a:t>Аграрне спрямування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51" name="Прямокутник 50"/>
          <p:cNvSpPr/>
          <p:nvPr/>
        </p:nvSpPr>
        <p:spPr>
          <a:xfrm>
            <a:off x="3476625" y="1319213"/>
            <a:ext cx="1552575" cy="652462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00" b="1" dirty="0" smtClean="0">
                <a:solidFill>
                  <a:srgbClr val="002060"/>
                </a:solidFill>
              </a:rPr>
              <a:t>Господарсько-менеджменське спрямування</a:t>
            </a:r>
            <a:endParaRPr lang="uk-UA" sz="1300" b="1" dirty="0">
              <a:solidFill>
                <a:srgbClr val="002060"/>
              </a:solidFill>
            </a:endParaRPr>
          </a:p>
        </p:txBody>
      </p:sp>
      <p:sp>
        <p:nvSpPr>
          <p:cNvPr id="52" name="Прямокутник 51"/>
          <p:cNvSpPr/>
          <p:nvPr/>
        </p:nvSpPr>
        <p:spPr>
          <a:xfrm>
            <a:off x="781050" y="2009775"/>
            <a:ext cx="1552575" cy="40957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</a:rPr>
              <a:t>Матеріально-технічне забезпечення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53" name="Прямокутник 52"/>
          <p:cNvSpPr/>
          <p:nvPr/>
        </p:nvSpPr>
        <p:spPr>
          <a:xfrm>
            <a:off x="790575" y="2600325"/>
            <a:ext cx="1552575" cy="4953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</a:rPr>
              <a:t>Ремонт і обслуговування техніки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54" name="Прямокутник 53"/>
          <p:cNvSpPr/>
          <p:nvPr/>
        </p:nvSpPr>
        <p:spPr>
          <a:xfrm>
            <a:off x="790575" y="3190875"/>
            <a:ext cx="1552575" cy="73342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</a:rPr>
              <a:t>Агрохімічне обслуговування виконання енергомістких робіт 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55" name="Прямокутник 54"/>
          <p:cNvSpPr/>
          <p:nvPr/>
        </p:nvSpPr>
        <p:spPr>
          <a:xfrm>
            <a:off x="800100" y="4133850"/>
            <a:ext cx="1552575" cy="40957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</a:rPr>
              <a:t>Транспортне обслуговування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56" name="Прямокутник 55"/>
          <p:cNvSpPr/>
          <p:nvPr/>
        </p:nvSpPr>
        <p:spPr>
          <a:xfrm>
            <a:off x="790575" y="4724400"/>
            <a:ext cx="1552575" cy="52387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</a:rPr>
              <a:t>Обслуговування тваринницьких  ферм і комплексів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57" name="Прямокутник 56"/>
          <p:cNvSpPr/>
          <p:nvPr/>
        </p:nvSpPr>
        <p:spPr>
          <a:xfrm>
            <a:off x="790575" y="5419725"/>
            <a:ext cx="1552575" cy="40957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</a:rPr>
              <a:t>Обслуговування меліоративних систем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58" name="Прямокутник 57"/>
          <p:cNvSpPr/>
          <p:nvPr/>
        </p:nvSpPr>
        <p:spPr>
          <a:xfrm>
            <a:off x="790575" y="6029324"/>
            <a:ext cx="1552575" cy="666751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</a:rPr>
              <a:t>Складське, холодильне та елеваторне забезпечення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59" name="Прямокутник 58"/>
          <p:cNvSpPr/>
          <p:nvPr/>
        </p:nvSpPr>
        <p:spPr>
          <a:xfrm>
            <a:off x="3943350" y="2257425"/>
            <a:ext cx="1552575" cy="40957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</a:rPr>
              <a:t>Фінансово-банківські послуги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60" name="Прямокутник 59"/>
          <p:cNvSpPr/>
          <p:nvPr/>
        </p:nvSpPr>
        <p:spPr>
          <a:xfrm>
            <a:off x="3962400" y="2847975"/>
            <a:ext cx="1552575" cy="40957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</a:rPr>
              <a:t>Юридично-правове забезпечення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61" name="Прямокутник 60"/>
          <p:cNvSpPr/>
          <p:nvPr/>
        </p:nvSpPr>
        <p:spPr>
          <a:xfrm>
            <a:off x="3952875" y="3457575"/>
            <a:ext cx="1552575" cy="40957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</a:rPr>
              <a:t>Комп’ютеризація управління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62" name="Прямокутник 61"/>
          <p:cNvSpPr/>
          <p:nvPr/>
        </p:nvSpPr>
        <p:spPr>
          <a:xfrm>
            <a:off x="3971925" y="4057650"/>
            <a:ext cx="1552575" cy="51435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</a:rPr>
              <a:t>Маркетингове забезпечення і ринкові структури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63" name="Прямокутник 62"/>
          <p:cNvSpPr/>
          <p:nvPr/>
        </p:nvSpPr>
        <p:spPr>
          <a:xfrm>
            <a:off x="3971925" y="4724400"/>
            <a:ext cx="1552575" cy="51435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</a:rPr>
              <a:t>Наукове та інформаційне забезпечення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64" name="Прямокутник 63"/>
          <p:cNvSpPr/>
          <p:nvPr/>
        </p:nvSpPr>
        <p:spPr>
          <a:xfrm>
            <a:off x="7391400" y="1990725"/>
            <a:ext cx="1552575" cy="40957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</a:rPr>
              <a:t>Селекція та генетика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65" name="Прямокутник 64"/>
          <p:cNvSpPr/>
          <p:nvPr/>
        </p:nvSpPr>
        <p:spPr>
          <a:xfrm>
            <a:off x="7391400" y="2590800"/>
            <a:ext cx="1552575" cy="40957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</a:rPr>
              <a:t>Насінництво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66" name="Прямокутник 65"/>
          <p:cNvSpPr/>
          <p:nvPr/>
        </p:nvSpPr>
        <p:spPr>
          <a:xfrm>
            <a:off x="7391400" y="3190875"/>
            <a:ext cx="1552575" cy="40957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</a:rPr>
              <a:t>Репродукція та розведення тварин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67" name="Прямокутник 66"/>
          <p:cNvSpPr/>
          <p:nvPr/>
        </p:nvSpPr>
        <p:spPr>
          <a:xfrm>
            <a:off x="7381875" y="3800475"/>
            <a:ext cx="1552575" cy="40957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</a:rPr>
              <a:t>Штучне осіменіння тварин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68" name="Прямокутник 67"/>
          <p:cNvSpPr/>
          <p:nvPr/>
        </p:nvSpPr>
        <p:spPr>
          <a:xfrm>
            <a:off x="7391400" y="4381500"/>
            <a:ext cx="1552575" cy="40957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</a:rPr>
              <a:t>Санітарно-біологічне обслуговування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69" name="Прямокутник 68"/>
          <p:cNvSpPr/>
          <p:nvPr/>
        </p:nvSpPr>
        <p:spPr>
          <a:xfrm>
            <a:off x="7381875" y="4991100"/>
            <a:ext cx="1552575" cy="40957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</a:rPr>
              <a:t>Зооветеринарне забезпечення</a:t>
            </a:r>
            <a:endParaRPr lang="ru-RU" sz="1050" b="1" dirty="0">
              <a:solidFill>
                <a:srgbClr val="002060"/>
              </a:solidFill>
            </a:endParaRPr>
          </a:p>
        </p:txBody>
      </p:sp>
      <p:cxnSp>
        <p:nvCxnSpPr>
          <p:cNvPr id="71" name="Пряма сполучна лінія 70"/>
          <p:cNvCxnSpPr/>
          <p:nvPr/>
        </p:nvCxnSpPr>
        <p:spPr>
          <a:xfrm flipV="1">
            <a:off x="1038225" y="1133475"/>
            <a:ext cx="6619875" cy="19050"/>
          </a:xfrm>
          <a:prstGeom prst="line">
            <a:avLst/>
          </a:prstGeom>
          <a:ln w="28575">
            <a:solidFill>
              <a:srgbClr val="4D8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/>
          <p:cNvCxnSpPr/>
          <p:nvPr/>
        </p:nvCxnSpPr>
        <p:spPr>
          <a:xfrm rot="5400000">
            <a:off x="-1914525" y="4067175"/>
            <a:ext cx="455295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74"/>
          <p:cNvCxnSpPr/>
          <p:nvPr/>
        </p:nvCxnSpPr>
        <p:spPr>
          <a:xfrm rot="16200000" flipH="1">
            <a:off x="2043113" y="3462337"/>
            <a:ext cx="3019425" cy="1905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76"/>
          <p:cNvCxnSpPr/>
          <p:nvPr/>
        </p:nvCxnSpPr>
        <p:spPr>
          <a:xfrm rot="5400000">
            <a:off x="5286375" y="3476625"/>
            <a:ext cx="33528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 сполучна лінія 78"/>
          <p:cNvCxnSpPr/>
          <p:nvPr/>
        </p:nvCxnSpPr>
        <p:spPr>
          <a:xfrm>
            <a:off x="361950" y="2152650"/>
            <a:ext cx="381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 сполучна лінія 79"/>
          <p:cNvCxnSpPr/>
          <p:nvPr/>
        </p:nvCxnSpPr>
        <p:spPr>
          <a:xfrm>
            <a:off x="361950" y="2847975"/>
            <a:ext cx="381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 сполучна лінія 80"/>
          <p:cNvCxnSpPr/>
          <p:nvPr/>
        </p:nvCxnSpPr>
        <p:spPr>
          <a:xfrm>
            <a:off x="361950" y="3514725"/>
            <a:ext cx="381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 сполучна лінія 81"/>
          <p:cNvCxnSpPr/>
          <p:nvPr/>
        </p:nvCxnSpPr>
        <p:spPr>
          <a:xfrm>
            <a:off x="361950" y="4286250"/>
            <a:ext cx="381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 сполучна лінія 82"/>
          <p:cNvCxnSpPr/>
          <p:nvPr/>
        </p:nvCxnSpPr>
        <p:spPr>
          <a:xfrm>
            <a:off x="371475" y="4972050"/>
            <a:ext cx="381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 сполучна лінія 83"/>
          <p:cNvCxnSpPr/>
          <p:nvPr/>
        </p:nvCxnSpPr>
        <p:spPr>
          <a:xfrm>
            <a:off x="361950" y="5572125"/>
            <a:ext cx="381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 сполучна лінія 84"/>
          <p:cNvCxnSpPr/>
          <p:nvPr/>
        </p:nvCxnSpPr>
        <p:spPr>
          <a:xfrm>
            <a:off x="371475" y="6334125"/>
            <a:ext cx="381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 сполучна лінія 85"/>
          <p:cNvCxnSpPr/>
          <p:nvPr/>
        </p:nvCxnSpPr>
        <p:spPr>
          <a:xfrm>
            <a:off x="3553939" y="2412175"/>
            <a:ext cx="381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сполучна лінія 86"/>
          <p:cNvCxnSpPr/>
          <p:nvPr/>
        </p:nvCxnSpPr>
        <p:spPr>
          <a:xfrm>
            <a:off x="3563463" y="2994437"/>
            <a:ext cx="381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 сполучна лінія 87"/>
          <p:cNvCxnSpPr/>
          <p:nvPr/>
        </p:nvCxnSpPr>
        <p:spPr>
          <a:xfrm>
            <a:off x="3560371" y="3617274"/>
            <a:ext cx="381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/>
          <p:cNvCxnSpPr/>
          <p:nvPr/>
        </p:nvCxnSpPr>
        <p:spPr>
          <a:xfrm>
            <a:off x="3570267" y="4292188"/>
            <a:ext cx="381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сполучна лінія 89"/>
          <p:cNvCxnSpPr/>
          <p:nvPr/>
        </p:nvCxnSpPr>
        <p:spPr>
          <a:xfrm>
            <a:off x="3558391" y="4963144"/>
            <a:ext cx="381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90"/>
          <p:cNvCxnSpPr/>
          <p:nvPr/>
        </p:nvCxnSpPr>
        <p:spPr>
          <a:xfrm>
            <a:off x="6972547" y="2142755"/>
            <a:ext cx="381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сполучна лінія 92"/>
          <p:cNvCxnSpPr/>
          <p:nvPr/>
        </p:nvCxnSpPr>
        <p:spPr>
          <a:xfrm>
            <a:off x="6970568" y="2793919"/>
            <a:ext cx="381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 сполучна лінія 93"/>
          <p:cNvCxnSpPr/>
          <p:nvPr/>
        </p:nvCxnSpPr>
        <p:spPr>
          <a:xfrm>
            <a:off x="6976505" y="3399561"/>
            <a:ext cx="381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сполучна лінія 94"/>
          <p:cNvCxnSpPr/>
          <p:nvPr/>
        </p:nvCxnSpPr>
        <p:spPr>
          <a:xfrm>
            <a:off x="6976506" y="3987388"/>
            <a:ext cx="381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 сполучна лінія 95"/>
          <p:cNvCxnSpPr/>
          <p:nvPr/>
        </p:nvCxnSpPr>
        <p:spPr>
          <a:xfrm>
            <a:off x="6964630" y="4575217"/>
            <a:ext cx="381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сполучна лінія 96"/>
          <p:cNvCxnSpPr/>
          <p:nvPr/>
        </p:nvCxnSpPr>
        <p:spPr>
          <a:xfrm>
            <a:off x="6970567" y="5133358"/>
            <a:ext cx="381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 сполучна лінія 99"/>
          <p:cNvCxnSpPr>
            <a:endCxn id="49" idx="0"/>
          </p:cNvCxnSpPr>
          <p:nvPr/>
        </p:nvCxnSpPr>
        <p:spPr>
          <a:xfrm rot="16200000" flipH="1">
            <a:off x="948479" y="1224704"/>
            <a:ext cx="179182" cy="983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 сполучна лінія 101"/>
          <p:cNvCxnSpPr>
            <a:endCxn id="51" idx="0"/>
          </p:cNvCxnSpPr>
          <p:nvPr/>
        </p:nvCxnSpPr>
        <p:spPr>
          <a:xfrm rot="16200000" flipH="1">
            <a:off x="4162548" y="1228848"/>
            <a:ext cx="179182" cy="1547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 сполучна лінія 103"/>
          <p:cNvCxnSpPr>
            <a:endCxn id="50" idx="0"/>
          </p:cNvCxnSpPr>
          <p:nvPr/>
        </p:nvCxnSpPr>
        <p:spPr>
          <a:xfrm rot="16200000" flipH="1">
            <a:off x="7557965" y="1223840"/>
            <a:ext cx="185116" cy="563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 сполучна лінія 111"/>
          <p:cNvCxnSpPr/>
          <p:nvPr/>
        </p:nvCxnSpPr>
        <p:spPr>
          <a:xfrm rot="5400000">
            <a:off x="4197114" y="1088097"/>
            <a:ext cx="108637" cy="2789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02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2880"/>
            <a:ext cx="8438606" cy="36576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Організація соціальної інфраструктури</a:t>
            </a:r>
            <a:endParaRPr lang="uk-UA" sz="2800" b="1" dirty="0"/>
          </a:p>
        </p:txBody>
      </p:sp>
      <p:sp>
        <p:nvSpPr>
          <p:cNvPr id="70" name="Прямокутник 69"/>
          <p:cNvSpPr/>
          <p:nvPr/>
        </p:nvSpPr>
        <p:spPr>
          <a:xfrm>
            <a:off x="181154" y="696682"/>
            <a:ext cx="874718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Соціальна інфраструктура - </a:t>
            </a: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сукупність підприємств, установ і закладів, які забезпечують соціально-культурні та житлово-побутові умови сільського населення з метою гарантування відтворення кваліфікованої робочої сили та стабілізації трудових колективів.</a:t>
            </a:r>
          </a:p>
          <a:p>
            <a:pPr algn="just"/>
            <a:endParaRPr lang="uk-UA" sz="8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b="1" dirty="0" smtClean="0"/>
              <a:t>      Завдання соціальної інфраструктури:</a:t>
            </a:r>
          </a:p>
          <a:p>
            <a:pPr algn="just"/>
            <a:endParaRPr lang="ru-RU" sz="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266700" algn="just">
              <a:buFont typeface="Wingdings" pitchFamily="2" charset="2"/>
              <a:buChar char="v"/>
            </a:pPr>
            <a:r>
              <a:rPr lang="uk-UA" i="1" dirty="0" smtClean="0"/>
              <a:t> задоволення особистих життєвих потреб працівників села;</a:t>
            </a:r>
          </a:p>
          <a:p>
            <a:pPr marL="266700" indent="-266700" algn="just"/>
            <a:endParaRPr lang="ru-RU" sz="400" i="1" dirty="0" smtClean="0"/>
          </a:p>
          <a:p>
            <a:pPr marL="266700" indent="-266700" algn="just">
              <a:buFont typeface="Wingdings" pitchFamily="2" charset="2"/>
              <a:buChar char="v"/>
            </a:pPr>
            <a:r>
              <a:rPr lang="uk-UA" i="1" dirty="0" smtClean="0"/>
              <a:t> створення сприятливих умов для відтворення трудових ресурсів;</a:t>
            </a:r>
          </a:p>
          <a:p>
            <a:pPr marL="266700" indent="-266700" algn="just"/>
            <a:endParaRPr lang="ru-RU" sz="400" i="1" dirty="0" smtClean="0"/>
          </a:p>
          <a:p>
            <a:pPr marL="266700" indent="-266700" algn="just">
              <a:buFont typeface="Wingdings" pitchFamily="2" charset="2"/>
              <a:buChar char="v"/>
            </a:pPr>
            <a:r>
              <a:rPr lang="uk-UA" i="1" dirty="0" smtClean="0"/>
              <a:t> сприяння вирівнюванню обсягів споживання послуг містом і селом;</a:t>
            </a:r>
          </a:p>
          <a:p>
            <a:pPr marL="266700" indent="-266700" algn="just"/>
            <a:endParaRPr lang="ru-RU" sz="400" i="1" dirty="0" smtClean="0"/>
          </a:p>
          <a:p>
            <a:pPr marL="266700" indent="-266700" algn="just">
              <a:buFont typeface="Wingdings" pitchFamily="2" charset="2"/>
              <a:buChar char="v"/>
            </a:pPr>
            <a:r>
              <a:rPr lang="uk-UA" i="1" dirty="0" smtClean="0"/>
              <a:t> посилення зв’язку розподілу послуг споживання їх працівниками з результатами діяльності підприємств і регіонів;</a:t>
            </a:r>
          </a:p>
          <a:p>
            <a:pPr marL="266700" indent="-266700" algn="just"/>
            <a:endParaRPr lang="ru-RU" sz="400" i="1" dirty="0" smtClean="0"/>
          </a:p>
          <a:p>
            <a:pPr marL="266700" indent="-266700" algn="just">
              <a:buFont typeface="Wingdings" pitchFamily="2" charset="2"/>
              <a:buChar char="v"/>
            </a:pPr>
            <a:r>
              <a:rPr lang="uk-UA" i="1" dirty="0" smtClean="0"/>
              <a:t> поступове трансформування всієї системи соціальної інфраструктури в сферу доступності і платоспроможності сільського населення.</a:t>
            </a:r>
          </a:p>
          <a:p>
            <a:pPr marL="266700" indent="-266700"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ланки соціальної інфраструктури</a:t>
            </a:r>
          </a:p>
          <a:p>
            <a:pPr marL="266700" indent="-266700" algn="just">
              <a:buFont typeface="Wingdings" pitchFamily="2" charset="2"/>
              <a:buChar char="v"/>
            </a:pPr>
            <a:endParaRPr lang="uk-UA" b="1" i="1" dirty="0" smtClean="0"/>
          </a:p>
          <a:p>
            <a:pPr marL="266700" indent="-266700" algn="just"/>
            <a:endParaRPr lang="ru-RU" b="1" i="1" dirty="0"/>
          </a:p>
        </p:txBody>
      </p:sp>
      <p:graphicFrame>
        <p:nvGraphicFramePr>
          <p:cNvPr id="71" name="Таблиця 70"/>
          <p:cNvGraphicFramePr>
            <a:graphicFrameLocks noGrp="1"/>
          </p:cNvGraphicFramePr>
          <p:nvPr/>
        </p:nvGraphicFramePr>
        <p:xfrm>
          <a:off x="273170" y="4822167"/>
          <a:ext cx="8629290" cy="188055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030747"/>
                <a:gridCol w="5598543"/>
              </a:tblGrid>
              <a:tr h="47013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Ланка</a:t>
                      </a:r>
                      <a:endParaRPr lang="ru-RU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Галузь, вид діяльності</a:t>
                      </a:r>
                      <a:endParaRPr lang="ru-RU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70139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200" u="none" strike="noStrike" spc="0" dirty="0"/>
                        <a:t>Безпосередній вплив на професійний та освітній рівень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7200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200" u="none" strike="noStrike" spc="0" dirty="0"/>
                        <a:t>Народна освіта, професійно-технічне навчання, підготовка та перепідготовка кадрів, підвищення кваліфікації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72000" marR="6350" marT="0" marB="0" anchor="ctr"/>
                </a:tc>
              </a:tr>
              <a:tr h="470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u="none" strike="noStrike" spc="0" dirty="0"/>
                        <a:t>Вплив на підвищення продуктивності праці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7200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200" u="none" strike="noStrike" spc="0" dirty="0"/>
                        <a:t>Система матеріального і морального заохочення, умови праці, охорона праці, охорона здоров’я, організація відпочинку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72000" marR="6350" marT="0" marB="0" anchor="ctr"/>
                </a:tc>
              </a:tr>
              <a:tr h="470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u="none" strike="noStrike" spc="0" dirty="0"/>
                        <a:t>Створення необхідних соціально-побутових умов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7200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200" u="none" strike="noStrike" spc="0" dirty="0"/>
                        <a:t>Житлово-комунальне господарство, побутове обслуговування, система дошкільного виховання, установи культури і спорту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7200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72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2880"/>
            <a:ext cx="8438606" cy="36576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Організація соціальної інфраструктури</a:t>
            </a:r>
            <a:endParaRPr lang="uk-UA" sz="2800" b="1" dirty="0"/>
          </a:p>
        </p:txBody>
      </p:sp>
      <p:sp>
        <p:nvSpPr>
          <p:cNvPr id="70" name="Прямокутник 69"/>
          <p:cNvSpPr/>
          <p:nvPr/>
        </p:nvSpPr>
        <p:spPr>
          <a:xfrm>
            <a:off x="172527" y="627671"/>
            <a:ext cx="8747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Галузева соціальна інфраструктури підприємства</a:t>
            </a:r>
            <a:endParaRPr lang="ru-RU" b="1" i="1" dirty="0"/>
          </a:p>
        </p:txBody>
      </p:sp>
      <p:graphicFrame>
        <p:nvGraphicFramePr>
          <p:cNvPr id="71" name="Таблиця 70"/>
          <p:cNvGraphicFramePr>
            <a:graphicFrameLocks noGrp="1"/>
          </p:cNvGraphicFramePr>
          <p:nvPr/>
        </p:nvGraphicFramePr>
        <p:xfrm>
          <a:off x="267419" y="1035172"/>
          <a:ext cx="8629290" cy="28812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47713"/>
                <a:gridCol w="4281577"/>
              </a:tblGrid>
              <a:tr h="491475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uk-UA" sz="1200" b="1" spc="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Служби і підрозділи, що функціонують безпосередньо на підприємствах</a:t>
                      </a:r>
                      <a:endParaRPr lang="ru-RU" sz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uk-UA" sz="1200" b="1" spc="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Служби та організації, що обслуговують все населення села</a:t>
                      </a:r>
                      <a:endParaRPr lang="ru-RU" sz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  <a:tr h="2389745">
                <a:tc>
                  <a:txBody>
                    <a:bodyPr/>
                    <a:lstStyle/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u="none" strike="noStrike" spc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Навчально-виробничі </a:t>
                      </a:r>
                      <a:r>
                        <a:rPr lang="uk-UA" sz="11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класи </a:t>
                      </a: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u="none" strike="noStrike" spc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Їдальні</a:t>
                      </a:r>
                      <a:r>
                        <a:rPr lang="uk-UA" sz="11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, буфети, польові кухні </a:t>
                      </a: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u="none" strike="noStrike" spc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Читальні </a:t>
                      </a:r>
                      <a:r>
                        <a:rPr lang="uk-UA" sz="11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зали </a:t>
                      </a: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u="none" strike="noStrike" spc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Кімнати </a:t>
                      </a:r>
                      <a:r>
                        <a:rPr lang="uk-UA" sz="11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відпочинку </a:t>
                      </a: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u="none" strike="noStrike" spc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Фельдшерсько-акушерські </a:t>
                      </a:r>
                      <a:r>
                        <a:rPr lang="uk-UA" sz="11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пункти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 Unicode MS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u="none" strike="noStrike" spc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Душові </a:t>
                      </a:r>
                      <a:r>
                        <a:rPr lang="uk-UA" sz="11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кімнати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 Unicode MS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u="none" strike="noStrike" spc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Профілакторії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 Unicode MS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u="none" strike="noStrike" spc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Служби </a:t>
                      </a:r>
                      <a:r>
                        <a:rPr lang="uk-UA" sz="11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охорони праці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 Unicode MS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u="none" strike="noStrike" spc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Служби </a:t>
                      </a:r>
                      <a:r>
                        <a:rPr lang="uk-UA" sz="11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доставки працівників </a:t>
                      </a:r>
                      <a:r>
                        <a:rPr lang="uk-UA" sz="1100" b="1" i="0" u="none" strike="noStrike" spc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до робочих </a:t>
                      </a:r>
                      <a:r>
                        <a:rPr lang="uk-UA" sz="11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місць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 Unicode MS"/>
                      </a:endParaRPr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u="none" strike="noStrike" spc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Дошкільні </a:t>
                      </a:r>
                      <a:r>
                        <a:rPr lang="uk-UA" sz="11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дитячі заклади </a:t>
                      </a: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u="none" strike="noStrike" spc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Відділення </a:t>
                      </a:r>
                      <a:r>
                        <a:rPr lang="uk-UA" sz="11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зв’язку </a:t>
                      </a: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u="none" strike="noStrike" spc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Заклади </a:t>
                      </a:r>
                      <a:r>
                        <a:rPr lang="uk-UA" sz="11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освіти, спорту і культури </a:t>
                      </a: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u="none" strike="noStrike" spc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Медичні </a:t>
                      </a:r>
                      <a:r>
                        <a:rPr lang="uk-UA" sz="11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заклади (лікарні, поліклініки, амбулаторії) </a:t>
                      </a: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endParaRPr lang="uk-UA" sz="1100" b="1" i="0" u="none" strike="noStrike" spc="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uk-UA" sz="1100" b="1" i="0" u="none" strike="noStrike" spc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Магазини</a:t>
                      </a:r>
                      <a:r>
                        <a:rPr lang="uk-UA" sz="11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, кафе, громадське харчування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 Unicode MS"/>
                      </a:endParaRPr>
                    </a:p>
                  </a:txBody>
                  <a:tcPr marL="72000" marR="0" marT="0" marB="0"/>
                </a:tc>
              </a:tr>
            </a:tbl>
          </a:graphicData>
        </a:graphic>
      </p:graphicFrame>
      <p:sp>
        <p:nvSpPr>
          <p:cNvPr id="5" name="Прямокутник 4"/>
          <p:cNvSpPr/>
          <p:nvPr/>
        </p:nvSpPr>
        <p:spPr>
          <a:xfrm>
            <a:off x="264543" y="4109869"/>
            <a:ext cx="8663798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/>
            <a:r>
              <a:rPr lang="uk-UA" sz="24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Найголовніші напрями діяльності соціальної інфраструктури:</a:t>
            </a:r>
          </a:p>
          <a:p>
            <a:pPr marL="85725" indent="-85725"/>
            <a:endParaRPr lang="uk-UA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uk-UA" sz="24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сприятливих умов для праці та відпочинку;</a:t>
            </a:r>
          </a:p>
          <a:p>
            <a:pPr marL="85725" indent="-85725"/>
            <a:endParaRPr lang="uk-UA" sz="800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uk-UA" sz="24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всебічний розвиток розумових і фізичних здібностей, творчої активності;</a:t>
            </a:r>
          </a:p>
          <a:p>
            <a:pPr marL="85725" indent="-85725"/>
            <a:endParaRPr lang="uk-UA" sz="800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uk-UA" sz="24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 освітнього, професійного і культурного рівня;</a:t>
            </a:r>
          </a:p>
          <a:p>
            <a:pPr marL="85725" indent="-85725"/>
            <a:endParaRPr lang="uk-UA" sz="800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uk-UA" sz="24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задоволення потреб сільських мешканців у медичному та інтелектуально-етичному обслуговуванні;</a:t>
            </a:r>
          </a:p>
          <a:p>
            <a:pPr marL="85725" indent="-85725"/>
            <a:endParaRPr lang="uk-UA" sz="800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uk-UA" sz="24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нормальних житлово-комунальних умов, побутове обслуговування.</a:t>
            </a:r>
          </a:p>
        </p:txBody>
      </p:sp>
    </p:spTree>
    <p:extLst>
      <p:ext uri="{BB962C8B-B14F-4D97-AF65-F5344CB8AC3E}">
        <p14:creationId xmlns:p14="http://schemas.microsoft.com/office/powerpoint/2010/main" xmlns="" val="28172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743" y="147829"/>
            <a:ext cx="8853234" cy="352503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Причини міграції сільського населення. Проблемні питання села</a:t>
            </a:r>
            <a:endParaRPr lang="ru-RU" sz="1800" b="1" dirty="0" smtClean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98" y="597200"/>
            <a:ext cx="8883603" cy="563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12143" y="6250564"/>
            <a:ext cx="888520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Загальні коефіцієнти природного руху сільського населення у 2013 р., на 1000 осіб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02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743" y="147829"/>
            <a:ext cx="8853234" cy="352503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Причини міграції сільського населення. Проблемні питання села</a:t>
            </a:r>
            <a:endParaRPr lang="ru-RU" sz="1800" b="1" dirty="0" smtClean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81155" y="2601591"/>
            <a:ext cx="875581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Динаміка міграційного приросту (скорочення) населення України за роками, тис. осіб</a:t>
            </a:r>
            <a:endParaRPr lang="uk-U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/>
        </p:nvGraphicFramePr>
        <p:xfrm>
          <a:off x="195529" y="646502"/>
          <a:ext cx="87241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724"/>
                <a:gridCol w="551372"/>
                <a:gridCol w="551372"/>
                <a:gridCol w="551372"/>
                <a:gridCol w="551372"/>
                <a:gridCol w="551372"/>
                <a:gridCol w="551372"/>
                <a:gridCol w="551372"/>
                <a:gridCol w="551372"/>
                <a:gridCol w="551372"/>
                <a:gridCol w="551372"/>
                <a:gridCol w="551372"/>
                <a:gridCol w="55137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2002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2003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2004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2005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2006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2007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2008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2009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2010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2011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2012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2013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Всього: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-33,8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-24,2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61,8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31,9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у тому числі: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міські поселення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7,8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37,1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55,7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48,4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43,5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40,7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65,4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40,0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сільська місцевість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-24,7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-32,0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-44,7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-51,1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-34,2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-26,7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-25,8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-16,5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-8,0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55" y="3017023"/>
            <a:ext cx="8755811" cy="285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кутник 6"/>
          <p:cNvSpPr/>
          <p:nvPr/>
        </p:nvSpPr>
        <p:spPr>
          <a:xfrm>
            <a:off x="186906" y="5910782"/>
            <a:ext cx="875581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Динаміка міждержавного міграційного приросту (скорочення) населення за місцем проживання, тис. осіб</a:t>
            </a:r>
            <a:endParaRPr lang="uk-U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027022"/>
      </p:ext>
    </p:extLst>
  </p:cSld>
  <p:clrMapOvr>
    <a:masterClrMapping/>
  </p:clrMapOvr>
</p:sld>
</file>

<file path=ppt/theme/theme1.xml><?xml version="1.0" encoding="utf-8"?>
<a:theme xmlns:a="http://schemas.openxmlformats.org/drawingml/2006/main" name="TS102714556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B5C9BF1-BC32-4287-BA7D-9A95935B73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TS102714556</Template>
  <TotalTime>0</TotalTime>
  <Words>495</Words>
  <Application>Microsoft Office PowerPoint</Application>
  <PresentationFormat>Екран (4:3)</PresentationFormat>
  <Paragraphs>147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7" baseType="lpstr">
      <vt:lpstr>TS102714556</vt:lpstr>
      <vt:lpstr>1.8. Виробнича і соціальна інфраструктура </vt:lpstr>
      <vt:lpstr>Агросервіс</vt:lpstr>
      <vt:lpstr>Організація соціальної інфраструктури</vt:lpstr>
      <vt:lpstr>Організація соціальної інфраструктури</vt:lpstr>
      <vt:lpstr>Причини міграції сільського населення. Проблемні питання села</vt:lpstr>
      <vt:lpstr>Причини міграції сільського населення. Проблемні питання села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2014-12-31T04:16:25Z</dcterms:created>
  <dcterms:modified xsi:type="dcterms:W3CDTF">2014-12-31T06:49:47Z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TC027145569991</vt:lpwstr>
  </property>
</Properties>
</file>