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Верба\Ver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301207"/>
            <a:ext cx="6444208" cy="792089"/>
          </a:xfrm>
        </p:spPr>
        <p:txBody>
          <a:bodyPr>
            <a:noAutofit/>
          </a:bodyPr>
          <a:lstStyle>
            <a:lvl1pPr>
              <a:defRPr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uk-UA" smtClean="0"/>
              <a:t>Зразок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6163072"/>
            <a:ext cx="5292080" cy="6949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Верба\verbaSli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627313" y="274638"/>
            <a:ext cx="63373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700213"/>
            <a:ext cx="822960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7380288" y="6550025"/>
            <a:ext cx="161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8EB4E3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rgbClr val="8EB4E3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5300662"/>
            <a:ext cx="8858312" cy="1414485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uk-UA" sz="440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/>
            </a:r>
            <a:br>
              <a:rPr lang="uk-UA" sz="4400" dirty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</a:br>
            <a:r>
              <a:rPr lang="uk-UA" sz="4400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1.6. Організація використання трудових ресурсів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Верба\VerbaPr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642918"/>
            <a:ext cx="3463918" cy="571504"/>
          </a:xfrm>
        </p:spPr>
        <p:txBody>
          <a:bodyPr/>
          <a:lstStyle/>
          <a:p>
            <a:pPr algn="l">
              <a:defRPr/>
            </a:pPr>
            <a:r>
              <a:rPr lang="uk-U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Нормування праці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0" name="Объект 2"/>
          <p:cNvSpPr>
            <a:spLocks noGrp="1"/>
          </p:cNvSpPr>
          <p:nvPr>
            <p:ph idx="1"/>
          </p:nvPr>
        </p:nvSpPr>
        <p:spPr>
          <a:xfrm>
            <a:off x="142844" y="1643050"/>
            <a:ext cx="8858312" cy="5072098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000" b="1" spc="-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Нормування праці </a:t>
            </a:r>
            <a:r>
              <a:rPr lang="uk-UA" sz="2000" spc="-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це сукупність методів, прийомів та розрахунків за допомогою яких встановлюються обґрунтовані норми праці.</a:t>
            </a:r>
            <a:endParaRPr lang="ru-RU" sz="2000" spc="-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7800" indent="-177800" algn="just">
              <a:spcBef>
                <a:spcPts val="0"/>
              </a:spcBef>
              <a:buNone/>
            </a:pPr>
            <a:r>
              <a:rPr lang="uk-UA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177800" indent="-177800" algn="just">
              <a:spcBef>
                <a:spcPts val="0"/>
              </a:spcBef>
              <a:buNone/>
            </a:pPr>
            <a:r>
              <a:rPr lang="uk-UA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Основні принципи нормування праці:</a:t>
            </a:r>
          </a:p>
          <a:p>
            <a:pPr marL="177800" indent="-177800" algn="just">
              <a:spcBef>
                <a:spcPts val="0"/>
              </a:spcBef>
              <a:buNone/>
            </a:pPr>
            <a:endParaRPr lang="ru-RU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7800" lvl="0" indent="-177800" algn="just">
              <a:spcBef>
                <a:spcPts val="0"/>
              </a:spcBef>
            </a:pPr>
            <a:r>
              <a:rPr lang="uk-UA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технічне, економічне й психофізіологічне обґрунтування норм виробітку в умовах застосування економічно вигідної технології і раціональної організації праці та при збереженні оптимальної інтенсивності праці виконавця протягом усієї робочої зміни з урахуванням різниці продуктивності праці при входженні в роботу, в інтенсивний її період і при зниженні продуктивності внаслідок втоми;</a:t>
            </a:r>
          </a:p>
          <a:p>
            <a:pPr marL="177800" lvl="0" indent="-177800" algn="just">
              <a:buNone/>
            </a:pPr>
            <a:endParaRPr lang="ru-RU" sz="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7800" lvl="0" indent="-177800" algn="just"/>
            <a:r>
              <a:rPr lang="uk-UA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єдність і гнучкість при розробці норм виробітку на ідентичні роботи з урахуванням диференційованих </a:t>
            </a:r>
            <a:r>
              <a:rPr lang="uk-UA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нормоутворюючих </a:t>
            </a:r>
            <a:r>
              <a:rPr lang="uk-UA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факторів - забур’яненості поля, висоти травостою, фізичного стану грунту, його вологості тощо;</a:t>
            </a:r>
          </a:p>
          <a:p>
            <a:pPr marL="177800" lvl="0" indent="-177800" algn="just">
              <a:buNone/>
            </a:pPr>
            <a:endParaRPr lang="ru-RU" sz="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7800" lvl="0" indent="-177800" algn="just"/>
            <a:r>
              <a:rPr lang="uk-UA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диференціація норм праці залежно від природно-економічних і організаційно-технічних умов;</a:t>
            </a:r>
          </a:p>
          <a:p>
            <a:pPr marL="177800" lvl="0" indent="-177800" algn="just">
              <a:buNone/>
            </a:pPr>
            <a:endParaRPr lang="ru-RU" sz="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7800" lvl="0" indent="-177800" algn="just"/>
            <a:r>
              <a:rPr lang="uk-UA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прогресивність норм праці залежно від технології виробництва, технічних засобів, раціональної організації праці, робочих місць, методів та прийомів праці;</a:t>
            </a:r>
          </a:p>
          <a:p>
            <a:pPr marL="177800" lvl="0" indent="-177800" algn="just">
              <a:buNone/>
            </a:pPr>
            <a:endParaRPr lang="ru-RU" sz="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7800" lvl="0" indent="-177800" algn="just"/>
            <a:r>
              <a:rPr lang="uk-UA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нормування допоміжних робіт і робіт обслуговуючого персоналу.</a:t>
            </a:r>
            <a:endParaRPr lang="ru-RU" sz="1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Верба\VerbaPr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642918"/>
            <a:ext cx="6337300" cy="571504"/>
          </a:xfrm>
        </p:spPr>
        <p:txBody>
          <a:bodyPr/>
          <a:lstStyle/>
          <a:p>
            <a:pPr algn="l">
              <a:defRPr/>
            </a:pPr>
            <a:r>
              <a:rPr lang="uk-U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нормування праці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0" name="Объект 2"/>
          <p:cNvSpPr>
            <a:spLocks noGrp="1"/>
          </p:cNvSpPr>
          <p:nvPr>
            <p:ph idx="1"/>
          </p:nvPr>
        </p:nvSpPr>
        <p:spPr>
          <a:xfrm>
            <a:off x="142844" y="1643050"/>
            <a:ext cx="8858312" cy="5072098"/>
          </a:xfrm>
        </p:spPr>
        <p:txBody>
          <a:bodyPr/>
          <a:lstStyle/>
          <a:p>
            <a:pPr>
              <a:buNone/>
            </a:pPr>
            <a:r>
              <a:rPr lang="uk-UA" sz="2000" b="1" dirty="0" smtClean="0">
                <a:solidFill>
                  <a:srgbClr val="FFFF00"/>
                </a:solidFill>
              </a:rPr>
              <a:t>      </a:t>
            </a:r>
            <a:r>
              <a:rPr lang="uk-UA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методи нормування праці: </a:t>
            </a:r>
          </a:p>
          <a:p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сумарний; </a:t>
            </a:r>
          </a:p>
          <a:p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аналітичний (за елементами). </a:t>
            </a:r>
          </a:p>
          <a:p>
            <a:endParaRPr lang="uk-UA" sz="2000" i="1" dirty="0" smtClean="0"/>
          </a:p>
          <a:p>
            <a:pPr marL="0" indent="0" algn="just">
              <a:buNone/>
            </a:pPr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Сумарний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норми виробітку встановлюють експериментальним шляхом не на окремі елементи трудового процесу, а відразу на весь процес, тобто сумарно, шляхом середнього фактичного виробітку групи працівників. За цим методом норми визначають на основі статистичних даних про фактичні затрати часу за минулий період або в порівнянні якоїсь операції з аналогічними операціями.</a:t>
            </a:r>
          </a:p>
          <a:p>
            <a:pPr marL="177800" indent="-177800" algn="just">
              <a:spcBef>
                <a:spcPts val="0"/>
              </a:spcBef>
              <a:buNone/>
            </a:pP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Аналітичний метод </a:t>
            </a:r>
            <a:r>
              <a:rPr lang="uk-UA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нормування праці за елементами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передбачає поділ процесу праці на окремі складові з наступним детальним вивченням методів та прийомів праці, затрат часу по кожному з них та визначенням раціональної послідовності виконання трудового процесу.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В работе\Верба\VerbaPr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571480"/>
            <a:ext cx="6337300" cy="928694"/>
          </a:xfrm>
        </p:spPr>
        <p:txBody>
          <a:bodyPr/>
          <a:lstStyle/>
          <a:p>
            <a:pPr algn="l">
              <a:defRPr/>
            </a:pPr>
            <a:r>
              <a:rPr lang="uk-U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Способи вивчення затрат робочого часу 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00" name="Объект 2"/>
          <p:cNvSpPr>
            <a:spLocks noGrp="1"/>
          </p:cNvSpPr>
          <p:nvPr>
            <p:ph idx="1"/>
          </p:nvPr>
        </p:nvSpPr>
        <p:spPr>
          <a:xfrm>
            <a:off x="142844" y="1643050"/>
            <a:ext cx="8858312" cy="5072098"/>
          </a:xfrm>
        </p:spPr>
        <p:txBody>
          <a:bodyPr/>
          <a:lstStyle/>
          <a:p>
            <a:pPr>
              <a:buNone/>
            </a:pPr>
            <a:r>
              <a:rPr lang="uk-UA" sz="2000" b="1" dirty="0" smtClean="0">
                <a:solidFill>
                  <a:srgbClr val="FFFF00"/>
                </a:solidFill>
              </a:rPr>
              <a:t>      </a:t>
            </a:r>
            <a:r>
              <a:rPr lang="uk-UA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вивчення затрат робочого часу використовують три способи:</a:t>
            </a:r>
            <a:endParaRPr lang="ru-RU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хронографія (фотографію) робочого дня;</a:t>
            </a:r>
          </a:p>
          <a:p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хронометраж </a:t>
            </a:r>
          </a:p>
          <a:p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фотохронометраж. </a:t>
            </a:r>
          </a:p>
          <a:p>
            <a:pPr marL="0" indent="0" algn="just">
              <a:buNone/>
            </a:pPr>
            <a:endParaRPr lang="uk-UA" sz="2000" b="1" i="1" dirty="0" smtClean="0"/>
          </a:p>
          <a:p>
            <a:pPr marL="0" indent="0" algn="just">
              <a:buNone/>
            </a:pPr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Хронографія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проводиться шляхом замірів затрат часу за операціями та їх елементами в порядку послідовності їх виконання з урахуванням всіх нормоутворюючих факторів протягом усього робочого дня. </a:t>
            </a:r>
          </a:p>
          <a:p>
            <a:pPr marL="0" indent="0" algn="just">
              <a:buNone/>
            </a:pPr>
            <a:endParaRPr lang="uk-UA" sz="12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Хронометраж</a:t>
            </a:r>
            <a:r>
              <a:rPr lang="uk-UA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 використання робочого часу на виконання окремих, часто повторюваних елементів операцій, які можуть бути розчленовані до прийомів, дій, рухів.</a:t>
            </a:r>
          </a:p>
          <a:p>
            <a:pPr marL="0" indent="0" algn="just">
              <a:buNone/>
            </a:pPr>
            <a:endParaRPr lang="uk-UA" sz="12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Фотохронометраж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 комбінований вид спостережень, що включає фотографію робочого часу і хронометраж. </a:t>
            </a:r>
            <a:endParaRPr lang="ru-RU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В работе\Верба\VerbaPrin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-15875"/>
            <a:ext cx="9164638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6250"/>
            <a:ext cx="8143932" cy="309544"/>
          </a:xfrm>
        </p:spPr>
        <p:txBody>
          <a:bodyPr/>
          <a:lstStyle/>
          <a:p>
            <a:pPr>
              <a:defRPr/>
            </a:pPr>
            <a:r>
              <a:rPr lang="uk-UA" sz="2000" b="1" dirty="0" smtClean="0">
                <a:solidFill>
                  <a:srgbClr val="FFFF00"/>
                </a:solidFill>
                <a:latin typeface="Microsoft Sans Serif" pitchFamily="34" charset="0"/>
                <a:cs typeface="Microsoft Sans Serif" pitchFamily="34" charset="0"/>
              </a:rPr>
              <a:t>Класифікація затрат робочого часу</a:t>
            </a:r>
            <a:endParaRPr lang="ru-RU" sz="2000" b="1" dirty="0">
              <a:solidFill>
                <a:srgbClr val="FFFF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>
          <a:xfrm>
            <a:off x="428596" y="857233"/>
            <a:ext cx="8286808" cy="5500725"/>
          </a:xfrm>
          <a:noFill/>
          <a:ln>
            <a:solidFill>
              <a:srgbClr val="FFFF00"/>
            </a:solidFill>
          </a:ln>
        </p:spPr>
        <p:txBody>
          <a:bodyPr/>
          <a:lstStyle/>
          <a:p>
            <a:pPr>
              <a:buNone/>
            </a:pPr>
            <a:endParaRPr lang="ru-RU" sz="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3357554" y="928670"/>
            <a:ext cx="2500330" cy="3571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Робочий час зміни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571473" y="1500174"/>
            <a:ext cx="4214841" cy="64294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Нормований час робот і регламентовані перерви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5214942" y="1500174"/>
            <a:ext cx="3357586" cy="64294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Ненормований час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2321703" y="2357430"/>
            <a:ext cx="2428892" cy="57150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 регламентованих перерв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кутник 15"/>
          <p:cNvSpPr/>
          <p:nvPr/>
        </p:nvSpPr>
        <p:spPr>
          <a:xfrm>
            <a:off x="535753" y="2357430"/>
            <a:ext cx="1714512" cy="57150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 роботи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кутник 16"/>
          <p:cNvSpPr/>
          <p:nvPr/>
        </p:nvSpPr>
        <p:spPr>
          <a:xfrm>
            <a:off x="535753" y="3214686"/>
            <a:ext cx="785818" cy="178595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Підготовчо-заключні роботи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кутник 17"/>
          <p:cNvSpPr/>
          <p:nvPr/>
        </p:nvSpPr>
        <p:spPr>
          <a:xfrm>
            <a:off x="1393009" y="3214686"/>
            <a:ext cx="785818" cy="178595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Оперативна робота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кутник 20"/>
          <p:cNvSpPr/>
          <p:nvPr/>
        </p:nvSpPr>
        <p:spPr>
          <a:xfrm>
            <a:off x="2250265" y="3214686"/>
            <a:ext cx="785818" cy="178595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Технічне обслуговування машин під час роботи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Прямокутник 21"/>
          <p:cNvSpPr/>
          <p:nvPr/>
        </p:nvSpPr>
        <p:spPr>
          <a:xfrm>
            <a:off x="3107521" y="3214686"/>
            <a:ext cx="785818" cy="178595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 на особисті потреби і відпочинок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кутник 22"/>
          <p:cNvSpPr/>
          <p:nvPr/>
        </p:nvSpPr>
        <p:spPr>
          <a:xfrm>
            <a:off x="3964777" y="3214686"/>
            <a:ext cx="785818" cy="178595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Технологічні перерви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кутник 23"/>
          <p:cNvSpPr/>
          <p:nvPr/>
        </p:nvSpPr>
        <p:spPr>
          <a:xfrm>
            <a:off x="5250661" y="3214686"/>
            <a:ext cx="785818" cy="178595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Організаційні причини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Прямокутник 24"/>
          <p:cNvSpPr/>
          <p:nvPr/>
        </p:nvSpPr>
        <p:spPr>
          <a:xfrm>
            <a:off x="6107917" y="3214686"/>
            <a:ext cx="785818" cy="178595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Технічні  причини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Прямокутник 25"/>
          <p:cNvSpPr/>
          <p:nvPr/>
        </p:nvSpPr>
        <p:spPr>
          <a:xfrm>
            <a:off x="7822429" y="3214686"/>
            <a:ext cx="785818" cy="178595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 природні фактори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Прямокутник 26"/>
          <p:cNvSpPr/>
          <p:nvPr/>
        </p:nvSpPr>
        <p:spPr>
          <a:xfrm>
            <a:off x="6965173" y="3214686"/>
            <a:ext cx="785818" cy="178595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вини виконавця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кутник 27"/>
          <p:cNvSpPr/>
          <p:nvPr/>
        </p:nvSpPr>
        <p:spPr>
          <a:xfrm>
            <a:off x="5250661" y="2357430"/>
            <a:ext cx="1643074" cy="57150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 випадкової роботи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кутник 28"/>
          <p:cNvSpPr/>
          <p:nvPr/>
        </p:nvSpPr>
        <p:spPr>
          <a:xfrm>
            <a:off x="6965173" y="2357430"/>
            <a:ext cx="1607355" cy="57150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 простоїв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кутник 29"/>
          <p:cNvSpPr/>
          <p:nvPr/>
        </p:nvSpPr>
        <p:spPr>
          <a:xfrm>
            <a:off x="535753" y="5357826"/>
            <a:ext cx="1214446" cy="78581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 робота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Прямокутник 30"/>
          <p:cNvSpPr/>
          <p:nvPr/>
        </p:nvSpPr>
        <p:spPr>
          <a:xfrm>
            <a:off x="1821637" y="5357826"/>
            <a:ext cx="1214446" cy="78581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Допоміжна робота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Прямокутник 31"/>
          <p:cNvSpPr/>
          <p:nvPr/>
        </p:nvSpPr>
        <p:spPr>
          <a:xfrm>
            <a:off x="3107521" y="5357826"/>
            <a:ext cx="1643074" cy="785818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Спостереження за роботою  машин і механізмів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" name="Пряма сполучна лінія 33"/>
          <p:cNvCxnSpPr/>
          <p:nvPr/>
        </p:nvCxnSpPr>
        <p:spPr>
          <a:xfrm>
            <a:off x="2643174" y="1357298"/>
            <a:ext cx="421484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Пряма сполучна лінія 36"/>
          <p:cNvCxnSpPr/>
          <p:nvPr/>
        </p:nvCxnSpPr>
        <p:spPr>
          <a:xfrm rot="5400000">
            <a:off x="2571736" y="1428736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1" name="Пряма сполучна лінія 40"/>
          <p:cNvCxnSpPr/>
          <p:nvPr/>
        </p:nvCxnSpPr>
        <p:spPr>
          <a:xfrm rot="5400000">
            <a:off x="6786578" y="1428736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7" name="Пряма сполучна лінія 46"/>
          <p:cNvCxnSpPr/>
          <p:nvPr/>
        </p:nvCxnSpPr>
        <p:spPr>
          <a:xfrm rot="5400000">
            <a:off x="1321571" y="2250273"/>
            <a:ext cx="21431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9" name="Пряма сполучна лінія 48"/>
          <p:cNvCxnSpPr/>
          <p:nvPr/>
        </p:nvCxnSpPr>
        <p:spPr>
          <a:xfrm rot="5400000">
            <a:off x="3393273" y="2250273"/>
            <a:ext cx="21431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0" name="Пряма сполучна лінія 49"/>
          <p:cNvCxnSpPr/>
          <p:nvPr/>
        </p:nvCxnSpPr>
        <p:spPr>
          <a:xfrm rot="5400000">
            <a:off x="5965041" y="2250273"/>
            <a:ext cx="21431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Пряма сполучна лінія 53"/>
          <p:cNvCxnSpPr/>
          <p:nvPr/>
        </p:nvCxnSpPr>
        <p:spPr>
          <a:xfrm rot="5400000">
            <a:off x="7608115" y="2250273"/>
            <a:ext cx="21431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5" name="Пряма сполучна лінія 54"/>
          <p:cNvCxnSpPr/>
          <p:nvPr/>
        </p:nvCxnSpPr>
        <p:spPr>
          <a:xfrm>
            <a:off x="928662" y="3071810"/>
            <a:ext cx="171451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Пряма сполучна лінія 56"/>
          <p:cNvCxnSpPr/>
          <p:nvPr/>
        </p:nvCxnSpPr>
        <p:spPr>
          <a:xfrm rot="5400000">
            <a:off x="1357290" y="3000372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8" name="Пряма сполучна лінія 57"/>
          <p:cNvCxnSpPr/>
          <p:nvPr/>
        </p:nvCxnSpPr>
        <p:spPr>
          <a:xfrm rot="5400000">
            <a:off x="857224" y="3143248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9" name="Пряма сполучна лінія 58"/>
          <p:cNvCxnSpPr/>
          <p:nvPr/>
        </p:nvCxnSpPr>
        <p:spPr>
          <a:xfrm rot="5400000">
            <a:off x="2571736" y="3143248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1" name="Пряма сполучна лінія 60"/>
          <p:cNvCxnSpPr/>
          <p:nvPr/>
        </p:nvCxnSpPr>
        <p:spPr>
          <a:xfrm rot="5400000">
            <a:off x="1714480" y="3143248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 сполучна лінія 62"/>
          <p:cNvCxnSpPr/>
          <p:nvPr/>
        </p:nvCxnSpPr>
        <p:spPr>
          <a:xfrm>
            <a:off x="3500430" y="3071810"/>
            <a:ext cx="85725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7" name="Пряма сполучна лінія 66"/>
          <p:cNvCxnSpPr/>
          <p:nvPr/>
        </p:nvCxnSpPr>
        <p:spPr>
          <a:xfrm rot="5400000">
            <a:off x="3428992" y="3143248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8" name="Пряма сполучна лінія 67"/>
          <p:cNvCxnSpPr/>
          <p:nvPr/>
        </p:nvCxnSpPr>
        <p:spPr>
          <a:xfrm rot="5400000">
            <a:off x="4286248" y="3143248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0" name="Пряма сполучна лінія 69"/>
          <p:cNvCxnSpPr/>
          <p:nvPr/>
        </p:nvCxnSpPr>
        <p:spPr>
          <a:xfrm rot="5400000">
            <a:off x="3857620" y="3000372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1" name="Пряма сполучна лінія 70"/>
          <p:cNvCxnSpPr/>
          <p:nvPr/>
        </p:nvCxnSpPr>
        <p:spPr>
          <a:xfrm>
            <a:off x="5715008" y="3071810"/>
            <a:ext cx="250033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Пряма сполучна лінія 71"/>
          <p:cNvCxnSpPr/>
          <p:nvPr/>
        </p:nvCxnSpPr>
        <p:spPr>
          <a:xfrm rot="5400000">
            <a:off x="7643834" y="3000372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3" name="Пряма сполучна лінія 72"/>
          <p:cNvCxnSpPr/>
          <p:nvPr/>
        </p:nvCxnSpPr>
        <p:spPr>
          <a:xfrm rot="5400000">
            <a:off x="6429388" y="3143248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4" name="Пряма сполучна лінія 73"/>
          <p:cNvCxnSpPr/>
          <p:nvPr/>
        </p:nvCxnSpPr>
        <p:spPr>
          <a:xfrm rot="5400000">
            <a:off x="8143900" y="3143248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Пряма сполучна лінія 74"/>
          <p:cNvCxnSpPr/>
          <p:nvPr/>
        </p:nvCxnSpPr>
        <p:spPr>
          <a:xfrm rot="5400000">
            <a:off x="7286644" y="3143248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7" name="Пряма сполучна лінія 76"/>
          <p:cNvCxnSpPr/>
          <p:nvPr/>
        </p:nvCxnSpPr>
        <p:spPr>
          <a:xfrm rot="5400000">
            <a:off x="5643570" y="3143248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Пряма сполучна лінія 79"/>
          <p:cNvCxnSpPr/>
          <p:nvPr/>
        </p:nvCxnSpPr>
        <p:spPr>
          <a:xfrm rot="5400000">
            <a:off x="4607719" y="1321579"/>
            <a:ext cx="71438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2" name="Пряма сполучна лінія 81"/>
          <p:cNvCxnSpPr/>
          <p:nvPr/>
        </p:nvCxnSpPr>
        <p:spPr>
          <a:xfrm>
            <a:off x="1142976" y="5143512"/>
            <a:ext cx="278608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3" name="Пряма сполучна лінія 82"/>
          <p:cNvCxnSpPr/>
          <p:nvPr/>
        </p:nvCxnSpPr>
        <p:spPr>
          <a:xfrm rot="5400000">
            <a:off x="1714480" y="5072074"/>
            <a:ext cx="14287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4" name="Пряма сполучна лінія 83"/>
          <p:cNvCxnSpPr>
            <a:endCxn id="30" idx="0"/>
          </p:cNvCxnSpPr>
          <p:nvPr/>
        </p:nvCxnSpPr>
        <p:spPr>
          <a:xfrm rot="5400000">
            <a:off x="1035819" y="5250669"/>
            <a:ext cx="21431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5" name="Пряма сполучна лінія 84"/>
          <p:cNvCxnSpPr>
            <a:endCxn id="32" idx="0"/>
          </p:cNvCxnSpPr>
          <p:nvPr/>
        </p:nvCxnSpPr>
        <p:spPr>
          <a:xfrm rot="5400000">
            <a:off x="3821901" y="5250669"/>
            <a:ext cx="21431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6" name="Пряма сполучна лінія 85"/>
          <p:cNvCxnSpPr/>
          <p:nvPr/>
        </p:nvCxnSpPr>
        <p:spPr>
          <a:xfrm rot="5400000">
            <a:off x="2393141" y="5250669"/>
            <a:ext cx="21431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Наукова організація праці</a:t>
            </a:r>
            <a:endParaRPr lang="ru-RU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142844" y="1857364"/>
            <a:ext cx="8858312" cy="1071570"/>
          </a:xfrm>
        </p:spPr>
        <p:txBody>
          <a:bodyPr/>
          <a:lstStyle/>
          <a:p>
            <a:pPr marL="0" indent="0" algn="just">
              <a:buNone/>
            </a:pPr>
            <a:r>
              <a:rPr lang="uk-UA" sz="2000" b="1" i="1" spc="-30" dirty="0" smtClean="0">
                <a:solidFill>
                  <a:srgbClr val="0070C0"/>
                </a:solidFill>
              </a:rPr>
              <a:t>Наукова організація праці</a:t>
            </a:r>
            <a:r>
              <a:rPr lang="uk-UA" sz="2000" b="1" spc="-30" dirty="0" smtClean="0">
                <a:solidFill>
                  <a:srgbClr val="0070C0"/>
                </a:solidFill>
              </a:rPr>
              <a:t> </a:t>
            </a:r>
            <a:r>
              <a:rPr lang="uk-UA" sz="2000" i="1" spc="-30" dirty="0" smtClean="0">
                <a:solidFill>
                  <a:srgbClr val="0070C0"/>
                </a:solidFill>
              </a:rPr>
              <a:t>–</a:t>
            </a:r>
            <a:r>
              <a:rPr lang="uk-UA" sz="2000" b="1" spc="-30" dirty="0" smtClean="0">
                <a:solidFill>
                  <a:srgbClr val="0070C0"/>
                </a:solidFill>
              </a:rPr>
              <a:t> комплекс заходів, що забезпечують найефективніші поєднання людей із засобами виробництва в єдиному виробничому процесі на основі досягнень науки, техніки і передового досвіду.</a:t>
            </a:r>
            <a:endParaRPr lang="ru-RU" sz="2000" b="1" spc="-30" dirty="0" smtClean="0">
              <a:solidFill>
                <a:srgbClr val="0070C0"/>
              </a:solidFill>
            </a:endParaRPr>
          </a:p>
          <a:p>
            <a:pPr marL="182563" indent="-182563" algn="just">
              <a:spcBef>
                <a:spcPts val="0"/>
              </a:spcBef>
              <a:buNone/>
            </a:pPr>
            <a:r>
              <a:rPr lang="uk-UA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sz="2000" b="1" dirty="0" smtClean="0">
                <a:solidFill>
                  <a:srgbClr val="00B050"/>
                </a:solidFill>
              </a:rPr>
              <a:t>Основні завдання й принципи наукової організації праці:</a:t>
            </a:r>
          </a:p>
          <a:p>
            <a:pPr marL="182563" indent="-182563" algn="just"/>
            <a:r>
              <a:rPr lang="uk-UA" sz="1600" dirty="0" smtClean="0">
                <a:solidFill>
                  <a:srgbClr val="00B050"/>
                </a:solidFill>
              </a:rPr>
              <a:t>поділ та кооперування праці, найповніше використання знань, уміння й навичок кожного працівника;</a:t>
            </a:r>
          </a:p>
          <a:p>
            <a:pPr marL="182563" indent="-182563" algn="just">
              <a:buNone/>
            </a:pPr>
            <a:endParaRPr lang="ru-RU" sz="800" dirty="0" smtClean="0">
              <a:solidFill>
                <a:srgbClr val="00B050"/>
              </a:solidFill>
            </a:endParaRPr>
          </a:p>
          <a:p>
            <a:pPr marL="182563" indent="-182563" algn="just"/>
            <a:r>
              <a:rPr lang="uk-UA" sz="1600" dirty="0" smtClean="0">
                <a:solidFill>
                  <a:srgbClr val="00B050"/>
                </a:solidFill>
              </a:rPr>
              <a:t>вдосконалення виробничих процесів і робочих місць та обслуговування їх із метою збільшення корисного часу протягом зміни;</a:t>
            </a:r>
          </a:p>
          <a:p>
            <a:pPr marL="182563" indent="-182563" algn="just">
              <a:buNone/>
            </a:pPr>
            <a:endParaRPr lang="ru-RU" sz="800" dirty="0" smtClean="0">
              <a:solidFill>
                <a:srgbClr val="00B050"/>
              </a:solidFill>
            </a:endParaRPr>
          </a:p>
          <a:p>
            <a:pPr marL="182563" indent="-182563" algn="just"/>
            <a:r>
              <a:rPr lang="uk-UA" sz="1600" dirty="0" smtClean="0">
                <a:solidFill>
                  <a:srgbClr val="00B050"/>
                </a:solidFill>
              </a:rPr>
              <a:t>створення для працюючих найкращих умов праці та відпочинку, поліпшення трудової дисципліни, розробка і впровадження науково обґрунтованих норм праці;</a:t>
            </a:r>
          </a:p>
          <a:p>
            <a:pPr marL="182563" indent="-182563" algn="just">
              <a:buNone/>
            </a:pPr>
            <a:endParaRPr lang="ru-RU" sz="800" dirty="0" smtClean="0">
              <a:solidFill>
                <a:srgbClr val="00B050"/>
              </a:solidFill>
            </a:endParaRPr>
          </a:p>
          <a:p>
            <a:pPr marL="182563" indent="-182563" algn="just"/>
            <a:r>
              <a:rPr lang="uk-UA" sz="1600" dirty="0" smtClean="0">
                <a:solidFill>
                  <a:srgbClr val="00B050"/>
                </a:solidFill>
              </a:rPr>
              <a:t>безпека праці та підвищення професійного і культурного рівня працівників;</a:t>
            </a:r>
          </a:p>
          <a:p>
            <a:pPr marL="182563" indent="-182563" algn="just">
              <a:buNone/>
            </a:pPr>
            <a:endParaRPr lang="ru-RU" sz="800" dirty="0" smtClean="0">
              <a:solidFill>
                <a:srgbClr val="00B050"/>
              </a:solidFill>
            </a:endParaRPr>
          </a:p>
          <a:p>
            <a:pPr marL="182563" indent="-182563" algn="just"/>
            <a:r>
              <a:rPr lang="uk-UA" sz="1600" dirty="0" smtClean="0">
                <a:solidFill>
                  <a:srgbClr val="00B050"/>
                </a:solidFill>
              </a:rPr>
              <a:t>зростання відповідальності й матеріальної заінтересованості в кінцевому результаті виробництва, кращому використанні землі, основних і оборотних засобів дотримання режиму економії.</a:t>
            </a:r>
            <a:endParaRPr lang="ru-RU" sz="1600" dirty="0" smtClean="0">
              <a:solidFill>
                <a:srgbClr val="00B050"/>
              </a:solidFill>
            </a:endParaRPr>
          </a:p>
          <a:p>
            <a:pPr marL="177800" lvl="0" indent="-177800" algn="just">
              <a:buNone/>
            </a:pPr>
            <a:endParaRPr lang="ru-RU" sz="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627313" y="428604"/>
            <a:ext cx="6337300" cy="785818"/>
          </a:xfrm>
        </p:spPr>
        <p:txBody>
          <a:bodyPr/>
          <a:lstStyle/>
          <a:p>
            <a:pPr algn="l"/>
            <a:r>
              <a:rPr lang="uk-U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 організації праці</a:t>
            </a:r>
            <a:endParaRPr lang="ru-RU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214282" y="1857364"/>
            <a:ext cx="8786874" cy="285752"/>
          </a:xfrm>
        </p:spPr>
        <p:txBody>
          <a:bodyPr/>
          <a:lstStyle/>
          <a:p>
            <a:pPr marL="0" indent="0" algn="just">
              <a:buNone/>
            </a:pPr>
            <a:r>
              <a:rPr lang="uk-UA" sz="1600" b="1" dirty="0" smtClean="0"/>
              <a:t>Розрізняють </a:t>
            </a:r>
            <a:r>
              <a:rPr lang="uk-UA" sz="1600" b="1" i="1" dirty="0" smtClean="0"/>
              <a:t>цехову</a:t>
            </a:r>
            <a:r>
              <a:rPr lang="uk-UA" sz="1600" b="1" dirty="0" smtClean="0"/>
              <a:t> й </a:t>
            </a:r>
            <a:r>
              <a:rPr lang="uk-UA" sz="1600" b="1" i="1" dirty="0" smtClean="0"/>
              <a:t>бригадну</a:t>
            </a:r>
            <a:r>
              <a:rPr lang="uk-UA" sz="1600" b="1" dirty="0" smtClean="0"/>
              <a:t> організаційні системи</a:t>
            </a:r>
            <a:r>
              <a:rPr lang="uk-UA" sz="1600" b="1" spc="-30" dirty="0" smtClean="0"/>
              <a:t>.</a:t>
            </a:r>
            <a:endParaRPr lang="ru-RU" sz="1600" b="1" spc="-30" dirty="0" smtClean="0"/>
          </a:p>
          <a:p>
            <a:pPr marL="0" indent="0" algn="just">
              <a:buNone/>
            </a:pPr>
            <a:endParaRPr lang="ru-RU" sz="200" b="1" spc="-3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uk-UA" sz="1400" dirty="0" smtClean="0"/>
              <a:t>У великих за розміром, господарствах найчастіше функціонує </a:t>
            </a:r>
            <a:r>
              <a:rPr lang="uk-UA" sz="1400" b="1" i="1" dirty="0" smtClean="0"/>
              <a:t>цехова</a:t>
            </a:r>
            <a:r>
              <a:rPr lang="uk-UA" sz="1400" dirty="0" smtClean="0"/>
              <a:t> організація. Цехи виділяються за галузевим принципом. Наприклад, підприємство може мати такі цехи: </a:t>
            </a:r>
          </a:p>
          <a:p>
            <a:pPr marL="87313" indent="-87313" algn="just">
              <a:buFont typeface="Wingdings" pitchFamily="2" charset="2"/>
              <a:buChar char="§"/>
            </a:pPr>
            <a:r>
              <a:rPr lang="uk-UA" sz="1400" dirty="0" smtClean="0">
                <a:solidFill>
                  <a:srgbClr val="0070C0"/>
                </a:solidFill>
              </a:rPr>
              <a:t> виробництво і переробка продукції рослинництва; </a:t>
            </a:r>
          </a:p>
          <a:p>
            <a:pPr marL="87313" indent="-87313" algn="just">
              <a:buFont typeface="Wingdings" pitchFamily="2" charset="2"/>
              <a:buChar char="§"/>
            </a:pPr>
            <a:r>
              <a:rPr lang="uk-UA" sz="1400" dirty="0" smtClean="0">
                <a:solidFill>
                  <a:srgbClr val="0070C0"/>
                </a:solidFill>
              </a:rPr>
              <a:t> виробництво, переробка та реалізація продукції тваринництва; </a:t>
            </a:r>
          </a:p>
          <a:p>
            <a:pPr marL="87313" indent="-87313" algn="just">
              <a:buFont typeface="Wingdings" pitchFamily="2" charset="2"/>
              <a:buChar char="§"/>
            </a:pPr>
            <a:r>
              <a:rPr lang="uk-UA" sz="1400" dirty="0" smtClean="0">
                <a:solidFill>
                  <a:srgbClr val="0070C0"/>
                </a:solidFill>
              </a:rPr>
              <a:t> капітальне будівництво й виробництво будівельних матеріалів; </a:t>
            </a:r>
          </a:p>
          <a:p>
            <a:pPr marL="87313" indent="-87313" algn="just">
              <a:buFont typeface="Wingdings" pitchFamily="2" charset="2"/>
              <a:buChar char="§"/>
            </a:pPr>
            <a:r>
              <a:rPr lang="uk-UA" sz="1400" dirty="0" smtClean="0">
                <a:solidFill>
                  <a:srgbClr val="0070C0"/>
                </a:solidFill>
              </a:rPr>
              <a:t> транспортного та спеціального обслуговування;</a:t>
            </a:r>
            <a:endParaRPr lang="ru-RU" sz="1400" dirty="0" smtClean="0">
              <a:solidFill>
                <a:srgbClr val="0070C0"/>
              </a:solidFill>
            </a:endParaRPr>
          </a:p>
          <a:p>
            <a:pPr marL="87313" indent="-87313" algn="just">
              <a:buFont typeface="Wingdings" pitchFamily="2" charset="2"/>
              <a:buChar char="§"/>
            </a:pPr>
            <a:r>
              <a:rPr lang="uk-UA" sz="1400" dirty="0" smtClean="0">
                <a:solidFill>
                  <a:srgbClr val="0070C0"/>
                </a:solidFill>
              </a:rPr>
              <a:t> допоміжних і обслуговуючих виробництв; </a:t>
            </a:r>
          </a:p>
          <a:p>
            <a:pPr marL="87313" indent="-87313" algn="just">
              <a:buFont typeface="Wingdings" pitchFamily="2" charset="2"/>
              <a:buChar char="§"/>
            </a:pPr>
            <a:r>
              <a:rPr lang="uk-UA" sz="1400" dirty="0" smtClean="0">
                <a:solidFill>
                  <a:srgbClr val="0070C0"/>
                </a:solidFill>
              </a:rPr>
              <a:t> комбінат соціально-побутового обслуговування.</a:t>
            </a:r>
          </a:p>
          <a:p>
            <a:pPr marL="87313" indent="-87313" algn="just">
              <a:buNone/>
            </a:pPr>
            <a:endParaRPr lang="uk-UA" sz="800" dirty="0" smtClean="0"/>
          </a:p>
          <a:p>
            <a:pPr marL="0" indent="0" algn="just">
              <a:buNone/>
            </a:pPr>
            <a:r>
              <a:rPr lang="uk-UA" sz="1400" dirty="0" smtClean="0"/>
              <a:t>За часом існування розрізняють постійні й тимчасові форми організації праці. Основними з них є </a:t>
            </a:r>
            <a:r>
              <a:rPr lang="uk-UA" sz="1400" b="1" dirty="0" smtClean="0"/>
              <a:t>бригада</a:t>
            </a:r>
            <a:r>
              <a:rPr lang="uk-UA" sz="1400" dirty="0" smtClean="0"/>
              <a:t>, </a:t>
            </a:r>
            <a:r>
              <a:rPr lang="uk-UA" sz="1400" b="1" dirty="0" smtClean="0"/>
              <a:t>ланка</a:t>
            </a:r>
            <a:r>
              <a:rPr lang="uk-UA" sz="1400" dirty="0" smtClean="0"/>
              <a:t> або </a:t>
            </a:r>
            <a:r>
              <a:rPr lang="uk-UA" sz="1400" b="1" dirty="0" smtClean="0"/>
              <a:t>група працівників</a:t>
            </a:r>
            <a:r>
              <a:rPr lang="uk-UA" sz="1400" dirty="0" smtClean="0"/>
              <a:t>.</a:t>
            </a:r>
          </a:p>
          <a:p>
            <a:pPr marL="0" indent="0" algn="just">
              <a:buNone/>
            </a:pPr>
            <a:r>
              <a:rPr lang="uk-UA" sz="1400" b="1" i="1" dirty="0" smtClean="0">
                <a:solidFill>
                  <a:srgbClr val="0070C0"/>
                </a:solidFill>
              </a:rPr>
              <a:t>Постійна бригада </a:t>
            </a:r>
            <a:r>
              <a:rPr lang="uk-UA" sz="1400" dirty="0" smtClean="0">
                <a:solidFill>
                  <a:srgbClr val="0070C0"/>
                </a:solidFill>
              </a:rPr>
              <a:t>— це досить великий колектив працівників професійного складу, за яким на тривалий час закріплено землю або тварин і необхідні засоби виробництва для своєчасного виконання всіх робіт переважно власними силами й одержання запланованого обсягу продукції на основі матеріальної заінтересованості в кінцевих результатах виробництва на умовах госпрозрахунку, колективного підряду чи оренди, колективної або приватної власності.</a:t>
            </a:r>
          </a:p>
          <a:p>
            <a:pPr marL="0" indent="0" algn="just">
              <a:buNone/>
            </a:pPr>
            <a:r>
              <a:rPr lang="uk-UA" sz="1400" dirty="0" smtClean="0">
                <a:solidFill>
                  <a:srgbClr val="0070C0"/>
                </a:solidFill>
              </a:rPr>
              <a:t>Формою внутрішньобригадної організації є </a:t>
            </a:r>
            <a:r>
              <a:rPr lang="uk-UA" sz="1400" b="1" i="1" dirty="0" smtClean="0">
                <a:solidFill>
                  <a:srgbClr val="0070C0"/>
                </a:solidFill>
              </a:rPr>
              <a:t>ланка</a:t>
            </a:r>
            <a:r>
              <a:rPr lang="uk-UA" sz="1400" i="1" dirty="0" smtClean="0">
                <a:solidFill>
                  <a:srgbClr val="0070C0"/>
                </a:solidFill>
              </a:rPr>
              <a:t>.</a:t>
            </a:r>
            <a:r>
              <a:rPr lang="uk-UA" sz="1400" dirty="0" smtClean="0">
                <a:solidFill>
                  <a:srgbClr val="0070C0"/>
                </a:solidFill>
              </a:rPr>
              <a:t> Ланки створюють на рік, сезон або невеликий проміжок часу для виконання певної роботи. Залежно від способу виконання виробничих процесів розрізняють ланки ручної праці, механізовані та комплексної механізації. </a:t>
            </a:r>
            <a:endParaRPr lang="ru-RU" sz="14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sz="1400" dirty="0" smtClean="0"/>
          </a:p>
          <a:p>
            <a:pPr marL="87313" indent="-87313" algn="just">
              <a:buNone/>
            </a:pP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627313" y="428604"/>
            <a:ext cx="6337300" cy="785818"/>
          </a:xfrm>
        </p:spPr>
        <p:txBody>
          <a:bodyPr/>
          <a:lstStyle/>
          <a:p>
            <a:pPr algn="l"/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Атестація робочих місць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142844" y="1857364"/>
            <a:ext cx="8858312" cy="4857784"/>
          </a:xfrm>
        </p:spPr>
        <p:txBody>
          <a:bodyPr/>
          <a:lstStyle/>
          <a:p>
            <a:pPr marL="0" indent="0" algn="just">
              <a:buNone/>
            </a:pPr>
            <a:r>
              <a:rPr lang="uk-UA" sz="1400" b="1" i="1" spc="-30" dirty="0" smtClean="0">
                <a:solidFill>
                  <a:srgbClr val="0070C0"/>
                </a:solidFill>
              </a:rPr>
              <a:t>Робоче місце</a:t>
            </a:r>
            <a:r>
              <a:rPr lang="uk-UA" sz="1400" b="1" spc="-30" dirty="0" smtClean="0">
                <a:solidFill>
                  <a:srgbClr val="0070C0"/>
                </a:solidFill>
              </a:rPr>
              <a:t> – це зона дії працівника, розміщення засобів виробництва, необхідних для виконання певної роботи.</a:t>
            </a:r>
          </a:p>
          <a:p>
            <a:pPr marL="0" indent="0" algn="just">
              <a:buNone/>
            </a:pPr>
            <a:r>
              <a:rPr lang="uk-UA" sz="1400" b="1" i="1" dirty="0" smtClean="0">
                <a:solidFill>
                  <a:srgbClr val="0070C0"/>
                </a:solidFill>
              </a:rPr>
              <a:t>Робоча зона</a:t>
            </a:r>
            <a:r>
              <a:rPr lang="uk-UA" sz="1400" b="1" spc="-10" dirty="0" smtClean="0">
                <a:solidFill>
                  <a:srgbClr val="0070C0"/>
                </a:solidFill>
              </a:rPr>
              <a:t> в</a:t>
            </a:r>
            <a:r>
              <a:rPr lang="uk-UA" sz="1400" b="1" dirty="0" smtClean="0">
                <a:solidFill>
                  <a:srgbClr val="0070C0"/>
                </a:solidFill>
              </a:rPr>
              <a:t>изначається як певна ділянка, на якій переміщуються засоби виробництва, тобто можуть одночасно існувати кілька робочих місць.</a:t>
            </a:r>
            <a:endParaRPr lang="ru-RU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uk-UA" sz="1400" dirty="0" smtClean="0"/>
              <a:t>  </a:t>
            </a:r>
          </a:p>
          <a:p>
            <a:pPr>
              <a:buNone/>
            </a:pPr>
            <a:r>
              <a:rPr lang="uk-UA" sz="1400" dirty="0" smtClean="0">
                <a:solidFill>
                  <a:srgbClr val="C00000"/>
                </a:solidFill>
              </a:rPr>
              <a:t>До організації робочого місця ставляться такі </a:t>
            </a:r>
            <a:r>
              <a:rPr lang="uk-UA" sz="1400" b="1" i="1" dirty="0" smtClean="0">
                <a:solidFill>
                  <a:srgbClr val="C00000"/>
                </a:solidFill>
              </a:rPr>
              <a:t>вимоги</a:t>
            </a:r>
            <a:r>
              <a:rPr lang="uk-UA" sz="1400" dirty="0" smtClean="0">
                <a:solidFill>
                  <a:srgbClr val="C00000"/>
                </a:solidFill>
              </a:rPr>
              <a:t>:</a:t>
            </a:r>
            <a:endParaRPr lang="ru-RU" sz="1400" dirty="0" smtClean="0">
              <a:solidFill>
                <a:srgbClr val="C00000"/>
              </a:solidFill>
            </a:endParaRPr>
          </a:p>
          <a:p>
            <a:pPr marL="87313" indent="-87313"/>
            <a:r>
              <a:rPr lang="uk-UA" sz="1400" dirty="0" smtClean="0"/>
              <a:t> </a:t>
            </a:r>
            <a:r>
              <a:rPr lang="uk-UA" sz="1400" dirty="0" smtClean="0">
                <a:solidFill>
                  <a:srgbClr val="00B050"/>
                </a:solidFill>
              </a:rPr>
              <a:t>точне виконання прийнятої в господарстві технології, по можливості скорочення умов для застосування передових методів і прийомів роботи;</a:t>
            </a:r>
            <a:endParaRPr lang="ru-RU" sz="1400" dirty="0" smtClean="0">
              <a:solidFill>
                <a:srgbClr val="00B050"/>
              </a:solidFill>
            </a:endParaRPr>
          </a:p>
          <a:p>
            <a:pPr marL="87313" indent="-87313"/>
            <a:r>
              <a:rPr lang="uk-UA" sz="1400" dirty="0" smtClean="0">
                <a:solidFill>
                  <a:srgbClr val="00B050"/>
                </a:solidFill>
              </a:rPr>
              <a:t> дотримання ергонометричних вимог при забезпеченні працівника засобами виробництва, сировиною та матеріалами, тарою тощо;</a:t>
            </a:r>
            <a:endParaRPr lang="ru-RU" sz="1400" dirty="0" smtClean="0">
              <a:solidFill>
                <a:srgbClr val="00B050"/>
              </a:solidFill>
            </a:endParaRPr>
          </a:p>
          <a:p>
            <a:pPr marL="87313" indent="-87313"/>
            <a:r>
              <a:rPr lang="uk-UA" sz="1400" dirty="0" smtClean="0">
                <a:solidFill>
                  <a:srgbClr val="00B050"/>
                </a:solidFill>
              </a:rPr>
              <a:t> раціональне оснащення основним і допоміжним обладнанням; створення необхідних санітарно-гігієнічних та комфортних умов роботи.</a:t>
            </a:r>
            <a:endParaRPr lang="ru-RU" sz="1400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uk-UA" sz="1400" spc="-10" dirty="0" smtClean="0"/>
          </a:p>
          <a:p>
            <a:pPr marL="87313" indent="0" algn="just">
              <a:buNone/>
            </a:pPr>
            <a:r>
              <a:rPr lang="uk-UA" sz="1400" b="1" i="1" dirty="0" smtClean="0">
                <a:solidFill>
                  <a:srgbClr val="C00000"/>
                </a:solidFill>
              </a:rPr>
              <a:t>Атестація робочих місць </a:t>
            </a:r>
            <a:r>
              <a:rPr lang="uk-UA" sz="1400" dirty="0" smtClean="0">
                <a:solidFill>
                  <a:srgbClr val="C00000"/>
                </a:solidFill>
              </a:rPr>
              <a:t>передбачає визначення фактичного стану організації робочих місць і встановлення ступеня відповідності їх типовим операційним технологіям та вимогам наукової організації праці за такими факторами:</a:t>
            </a:r>
            <a:endParaRPr lang="ru-RU" sz="1400" dirty="0" smtClean="0">
              <a:solidFill>
                <a:srgbClr val="C00000"/>
              </a:solidFill>
            </a:endParaRPr>
          </a:p>
          <a:p>
            <a:pPr marL="87313" indent="-87313" algn="just">
              <a:tabLst>
                <a:tab pos="182563" algn="l"/>
              </a:tabLst>
            </a:pPr>
            <a:r>
              <a:rPr lang="uk-UA" sz="1400" spc="-30" dirty="0" smtClean="0">
                <a:solidFill>
                  <a:srgbClr val="00B050"/>
                </a:solidFill>
              </a:rPr>
              <a:t> відповідність кваліфікації виконавця функціям, які він виконує; забезпечення нормативно-технічною  документацією, обладнанням, приладами, інструментом, машинами, а також встановленого рівня механізації робіт;</a:t>
            </a:r>
            <a:endParaRPr lang="ru-RU" sz="1400" spc="-30" dirty="0" smtClean="0">
              <a:solidFill>
                <a:srgbClr val="00B050"/>
              </a:solidFill>
            </a:endParaRPr>
          </a:p>
          <a:p>
            <a:pPr marL="87313" indent="-87313" algn="just">
              <a:tabLst>
                <a:tab pos="182563" algn="l"/>
              </a:tabLst>
            </a:pPr>
            <a:r>
              <a:rPr lang="uk-UA" sz="1400" dirty="0" smtClean="0">
                <a:solidFill>
                  <a:srgbClr val="00B050"/>
                </a:solidFill>
              </a:rPr>
              <a:t> належний облік і аналіз робот и виконавців; відповідність вимогам організації та охорони праці; оцінка якості роботи. </a:t>
            </a:r>
            <a:endParaRPr lang="ru-RU" sz="1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b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Verba</Template>
  <TotalTime>155</TotalTime>
  <Words>912</Words>
  <Application>Microsoft Office PowerPoint</Application>
  <PresentationFormat>Екран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Verba</vt:lpstr>
      <vt:lpstr> 1.6. Організація використання трудових ресурсів  </vt:lpstr>
      <vt:lpstr>Нормування праці</vt:lpstr>
      <vt:lpstr>Методи нормування праці</vt:lpstr>
      <vt:lpstr>Способи вивчення затрат робочого часу </vt:lpstr>
      <vt:lpstr>Класифікація затрат робочого часу</vt:lpstr>
      <vt:lpstr>Наукова організація праці</vt:lpstr>
      <vt:lpstr>Форми організації праці</vt:lpstr>
      <vt:lpstr> Атестація робочих місць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1.6. Організація використання трудових ресурсів</dc:title>
  <dc:creator>Юра</dc:creator>
  <dc:description>http://propowerpoint.ru - Бесплатные шаблоны для презентаций. Полезные советы и уроки  PowerPoint .</dc:description>
  <cp:lastModifiedBy>Юра</cp:lastModifiedBy>
  <cp:revision>21</cp:revision>
  <dcterms:created xsi:type="dcterms:W3CDTF">2015-01-01T07:38:22Z</dcterms:created>
  <dcterms:modified xsi:type="dcterms:W3CDTF">2015-01-01T16:22:15Z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0008001c060000000000010243100207f8000400038000</vt:lpwstr>
  </property>
</Properties>
</file>