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4" r:id="rId8"/>
    <p:sldId id="261" r:id="rId9"/>
    <p:sldId id="263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20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18F8-71B4-46B2-ADD3-BB59975B7437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A8D1314-7AF2-4262-AD1B-1EB0916AE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18F8-71B4-46B2-ADD3-BB59975B7437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1314-7AF2-4262-AD1B-1EB0916AE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18F8-71B4-46B2-ADD3-BB59975B7437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1314-7AF2-4262-AD1B-1EB0916AE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18F8-71B4-46B2-ADD3-BB59975B7437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A8D1314-7AF2-4262-AD1B-1EB0916AE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18F8-71B4-46B2-ADD3-BB59975B7437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1314-7AF2-4262-AD1B-1EB0916AE7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18F8-71B4-46B2-ADD3-BB59975B7437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1314-7AF2-4262-AD1B-1EB0916AE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18F8-71B4-46B2-ADD3-BB59975B7437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A8D1314-7AF2-4262-AD1B-1EB0916AE7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18F8-71B4-46B2-ADD3-BB59975B7437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1314-7AF2-4262-AD1B-1EB0916AE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18F8-71B4-46B2-ADD3-BB59975B7437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1314-7AF2-4262-AD1B-1EB0916AE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18F8-71B4-46B2-ADD3-BB59975B7437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1314-7AF2-4262-AD1B-1EB0916AE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18F8-71B4-46B2-ADD3-BB59975B7437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1314-7AF2-4262-AD1B-1EB0916AE7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3FB18F8-71B4-46B2-ADD3-BB59975B7437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A8D1314-7AF2-4262-AD1B-1EB0916AE7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573016"/>
            <a:ext cx="8458200" cy="2880320"/>
          </a:xfrm>
        </p:spPr>
        <p:txBody>
          <a:bodyPr>
            <a:noAutofit/>
          </a:bodyPr>
          <a:lstStyle/>
          <a:p>
            <a:r>
              <a:rPr lang="uk-UA" sz="4400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1.5. Організація використання засобів виробництва в аграрних формуваннях </a:t>
            </a:r>
            <a:endParaRPr lang="ru-RU" sz="4400" b="1" dirty="0" smtClean="0">
              <a:solidFill>
                <a:srgbClr val="00206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8352928" cy="328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451520"/>
          </a:xfrm>
        </p:spPr>
        <p:txBody>
          <a:bodyPr>
            <a:normAutofit/>
          </a:bodyPr>
          <a:lstStyle/>
          <a:p>
            <a:r>
              <a:rPr lang="uk-UA" sz="1900" dirty="0" smtClean="0">
                <a:solidFill>
                  <a:srgbClr val="FF0000"/>
                </a:solidFill>
                <a:latin typeface="Microsoft Sans Serif" pitchFamily="34" charset="0"/>
                <a:cs typeface="Microsoft Sans Serif" pitchFamily="34" charset="0"/>
              </a:rPr>
              <a:t>Організація електрогосподарства в аграрних формуваннях </a:t>
            </a:r>
            <a:endParaRPr lang="uk-UA" sz="1900" dirty="0">
              <a:solidFill>
                <a:srgbClr val="FF00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620688"/>
            <a:ext cx="4320480" cy="432048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dirty="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організація електрогосподарства</a:t>
            </a:r>
            <a:endParaRPr lang="uk-UA" dirty="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4355976" y="1484784"/>
            <a:ext cx="21602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4355976" y="2060848"/>
            <a:ext cx="21602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572000" y="1196752"/>
            <a:ext cx="4248472" cy="504056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технічне обслуговування і ремонт електрообладнання</a:t>
            </a:r>
            <a:endParaRPr lang="uk-UA" sz="1400" dirty="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1844824"/>
            <a:ext cx="4248472" cy="504056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створення електротехнічної служби</a:t>
            </a:r>
            <a:endParaRPr lang="uk-UA" sz="1400" dirty="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1196752"/>
            <a:ext cx="3744416" cy="504056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монтаж і експлуатація електрообладнання</a:t>
            </a:r>
            <a:endParaRPr lang="uk-UA" sz="1400" dirty="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39752" y="2564904"/>
            <a:ext cx="1800200" cy="432048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нормативний метод</a:t>
            </a:r>
            <a:endParaRPr lang="uk-UA" sz="1400" dirty="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14" name="Прямая соединительная линия 13"/>
          <p:cNvCxnSpPr>
            <a:stCxn id="5" idx="2"/>
          </p:cNvCxnSpPr>
          <p:nvPr/>
        </p:nvCxnSpPr>
        <p:spPr>
          <a:xfrm>
            <a:off x="4355976" y="1052736"/>
            <a:ext cx="0" cy="165618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4355976" y="2708920"/>
            <a:ext cx="21602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4572000" y="2492896"/>
            <a:ext cx="4248472" cy="504056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визначення економічної ефективності електрифікації</a:t>
            </a:r>
            <a:endParaRPr lang="uk-UA" sz="1400" dirty="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95536" y="1844824"/>
            <a:ext cx="3744416" cy="504056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планування потреби та облік електроенергії</a:t>
            </a:r>
            <a:endParaRPr lang="uk-UA" sz="1400" dirty="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5536" y="2564904"/>
            <a:ext cx="1800200" cy="432048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на основі технологічних карт</a:t>
            </a:r>
            <a:endParaRPr lang="uk-UA" sz="1400" dirty="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4139952" y="1484784"/>
            <a:ext cx="21602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4139952" y="2060848"/>
            <a:ext cx="21602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1259632" y="2348880"/>
            <a:ext cx="0" cy="21602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203848" y="2348880"/>
            <a:ext cx="0" cy="21602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Заголовок 1"/>
          <p:cNvSpPr txBox="1">
            <a:spLocks/>
          </p:cNvSpPr>
          <p:nvPr/>
        </p:nvSpPr>
        <p:spPr>
          <a:xfrm>
            <a:off x="2195736" y="3212976"/>
            <a:ext cx="4752528" cy="451520"/>
          </a:xfrm>
          <a:prstGeom prst="rect">
            <a:avLst/>
          </a:prstGeom>
        </p:spPr>
        <p:txBody>
          <a:bodyPr vert="horz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9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Microsoft Sans Serif" pitchFamily="34" charset="0"/>
                <a:ea typeface="+mj-ea"/>
                <a:cs typeface="Microsoft Sans Serif" pitchFamily="34" charset="0"/>
              </a:rPr>
              <a:t>Організація нафтогосподарства</a:t>
            </a:r>
            <a:endParaRPr kumimoji="0" lang="uk-UA" sz="1900" b="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Microsoft Sans Serif" pitchFamily="34" charset="0"/>
              <a:ea typeface="+mj-ea"/>
              <a:cs typeface="Microsoft Sans Serif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195736" y="3717032"/>
            <a:ext cx="4320480" cy="432048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dirty="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організація нафтогосподарства</a:t>
            </a:r>
            <a:endParaRPr lang="uk-UA" dirty="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H="1">
            <a:off x="4355976" y="4581128"/>
            <a:ext cx="21602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4355976" y="5157192"/>
            <a:ext cx="21602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/>
          <p:cNvSpPr/>
          <p:nvPr/>
        </p:nvSpPr>
        <p:spPr>
          <a:xfrm>
            <a:off x="4572000" y="4293096"/>
            <a:ext cx="4248472" cy="504056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дотримання правил протипожежної безпеки, техніки безпеки при роботі з нафтопродуктами</a:t>
            </a:r>
            <a:endParaRPr lang="uk-UA" sz="1400" dirty="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572000" y="4941168"/>
            <a:ext cx="4248472" cy="504056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утримання обладнання та місткостей у технічно справному стані</a:t>
            </a:r>
            <a:endParaRPr lang="uk-UA" sz="1400" dirty="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95536" y="4293096"/>
            <a:ext cx="3744416" cy="504056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участь у розрахунках потреби в паливі та мастильних матеріалах</a:t>
            </a:r>
            <a:endParaRPr lang="uk-UA" sz="1400" dirty="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62" name="Прямая соединительная линия 61"/>
          <p:cNvCxnSpPr>
            <a:stCxn id="55" idx="2"/>
          </p:cNvCxnSpPr>
          <p:nvPr/>
        </p:nvCxnSpPr>
        <p:spPr>
          <a:xfrm>
            <a:off x="4355976" y="4149080"/>
            <a:ext cx="0" cy="165618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H="1">
            <a:off x="4355976" y="5805264"/>
            <a:ext cx="21602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>
            <a:off x="4572000" y="5589240"/>
            <a:ext cx="4248472" cy="720080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Розробка і впровадження заходів щодо економії палива і мастил, утилізація відпрацьованих нафтопродуктів</a:t>
            </a:r>
            <a:endParaRPr lang="uk-UA" sz="1400" dirty="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95536" y="4941168"/>
            <a:ext cx="3744416" cy="504056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одержання, зберігання і видача нафтопродуктів</a:t>
            </a:r>
            <a:endParaRPr lang="uk-UA" sz="1400" dirty="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 flipH="1">
            <a:off x="4139952" y="4581128"/>
            <a:ext cx="21602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>
            <a:off x="4139952" y="5157192"/>
            <a:ext cx="21602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Прямоугольник 70"/>
          <p:cNvSpPr/>
          <p:nvPr/>
        </p:nvSpPr>
        <p:spPr>
          <a:xfrm>
            <a:off x="395536" y="5589240"/>
            <a:ext cx="3744416" cy="504056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облік надходження і витрачання нафтопродуктів, контроль їхньої якості</a:t>
            </a:r>
            <a:endParaRPr lang="uk-UA" sz="1400" dirty="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 flipH="1">
            <a:off x="4139952" y="5805264"/>
            <a:ext cx="21602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80728"/>
            <a:ext cx="8856984" cy="5717921"/>
          </a:xfrm>
          <a:prstGeom prst="rect">
            <a:avLst/>
          </a:prstGeom>
          <a:ln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595536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Класифікація засобів виробництва</a:t>
            </a:r>
            <a:endParaRPr lang="ru-RU" sz="28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2708920"/>
            <a:ext cx="7416824" cy="9144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Засоби виробництва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412776"/>
            <a:ext cx="2736304" cy="79208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Засоби праці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52120" y="1412776"/>
            <a:ext cx="2736304" cy="79208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Предмети праці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4077072"/>
            <a:ext cx="2808312" cy="79208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виробничі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03648" y="5301208"/>
            <a:ext cx="2808312" cy="79208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невиробничі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4077072"/>
            <a:ext cx="2808312" cy="79208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основні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4048" y="5301208"/>
            <a:ext cx="2808312" cy="79208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оборотні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7020272" y="2204864"/>
            <a:ext cx="0" cy="5040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339752" y="2204864"/>
            <a:ext cx="0" cy="5040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187624" y="3645024"/>
            <a:ext cx="0" cy="2016224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372200" y="3573016"/>
            <a:ext cx="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028384" y="3645024"/>
            <a:ext cx="0" cy="2016224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187624" y="4437112"/>
            <a:ext cx="216024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187624" y="5661248"/>
            <a:ext cx="216024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7812360" y="4437112"/>
            <a:ext cx="216024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7812360" y="5661248"/>
            <a:ext cx="216024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835696" y="1052736"/>
            <a:ext cx="6048672" cy="36572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Основні засоби</a:t>
            </a:r>
            <a:endParaRPr lang="ru-RU" sz="2400" b="1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556792"/>
            <a:ext cx="3456384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виробничі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96136" y="1584176"/>
            <a:ext cx="2736304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icrosoft Sans Serif" pitchFamily="34" charset="0"/>
              </a:rPr>
              <a:t>невиробничі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icrosoft Sans Serif" pitchFamily="34" charset="0"/>
            </a:endParaRPr>
          </a:p>
        </p:txBody>
      </p:sp>
      <p:cxnSp>
        <p:nvCxnSpPr>
          <p:cNvPr id="13" name="Прямая соединительная линия 12"/>
          <p:cNvCxnSpPr>
            <a:endCxn id="6" idx="0"/>
          </p:cNvCxnSpPr>
          <p:nvPr/>
        </p:nvCxnSpPr>
        <p:spPr>
          <a:xfrm>
            <a:off x="7164288" y="1440160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691680" y="2736304"/>
            <a:ext cx="0" cy="3573016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380312" y="2088232"/>
            <a:ext cx="0" cy="3888432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7380312" y="2520280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7380312" y="3240360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323528" y="2232248"/>
            <a:ext cx="2520280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сільськогосподарського призначення</a:t>
            </a:r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059832" y="2232248"/>
            <a:ext cx="244827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несільськогосподарського призначення</a:t>
            </a:r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79512" y="2952328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приміщення</a:t>
            </a:r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79512" y="3528392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передавальне устаткування</a:t>
            </a:r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79512" y="4104456"/>
            <a:ext cx="1368152" cy="72008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робочі машини і устаткування</a:t>
            </a:r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79512" y="4896544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транспортні засоби</a:t>
            </a:r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79512" y="5472608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робоча худоба</a:t>
            </a:r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79512" y="6048672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багаторічні насадження</a:t>
            </a:r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835696" y="2952328"/>
            <a:ext cx="1368152" cy="40466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споруди</a:t>
            </a:r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835696" y="3429000"/>
            <a:ext cx="1368152" cy="60344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силові машини і устаткування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835696" y="4104456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прилади і пристрої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835696" y="4680520"/>
            <a:ext cx="1368152" cy="72008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виробничий і господарський інвентар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835696" y="5472608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продуктивна худоба</a:t>
            </a:r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835696" y="6048672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інструмент та ін.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139952" y="2952328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промислово-виробничі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139952" y="3528392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будівництва</a:t>
            </a:r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139952" y="4104456"/>
            <a:ext cx="1368152" cy="72008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торгівлі і громадського харчування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3995936" y="2736304"/>
            <a:ext cx="0" cy="1700808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7596336" y="2232248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житлового господарства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596336" y="2808312"/>
            <a:ext cx="1368152" cy="100811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комунального господарства і побутового </a:t>
            </a:r>
            <a:r>
              <a:rPr lang="uk-UA" sz="1400" spc="-2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обслуговування</a:t>
            </a:r>
            <a:endParaRPr lang="uk-UA" sz="1400" spc="-2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596336" y="3960440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організація освіти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596336" y="4608512"/>
            <a:ext cx="1368152" cy="64807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організація культури </a:t>
            </a:r>
          </a:p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і мистецтва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7596336" y="5400600"/>
            <a:ext cx="1368152" cy="126876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організація охорони здоров’я, фізкультури і </a:t>
            </a:r>
            <a:r>
              <a:rPr lang="uk-UA" sz="1400" spc="-9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соцзабезпечення</a:t>
            </a:r>
            <a:endParaRPr lang="uk-UA" sz="1400" spc="-9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 flipH="1">
            <a:off x="7380312" y="4248472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H="1">
            <a:off x="7380312" y="5976664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>
            <a:off x="7380312" y="4896544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1547664" y="3744416"/>
            <a:ext cx="28803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1547664" y="5157192"/>
            <a:ext cx="28803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1547664" y="4320480"/>
            <a:ext cx="28803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1547664" y="6309320"/>
            <a:ext cx="28803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1547664" y="5733256"/>
            <a:ext cx="28803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2843808" y="1412776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1547664" y="2088232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4283968" y="2088232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H="1">
            <a:off x="3995936" y="3744416"/>
            <a:ext cx="144016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 flipH="1">
            <a:off x="3995936" y="3168352"/>
            <a:ext cx="144016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H="1">
            <a:off x="3995936" y="4437112"/>
            <a:ext cx="144016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1547664" y="3212976"/>
            <a:ext cx="28803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Заголовок 5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6192688" cy="451520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Основні засоби виробництва</a:t>
            </a:r>
            <a:endParaRPr lang="ru-RU" sz="2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24000"/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2530361" y="3528392"/>
            <a:ext cx="1630770" cy="50405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spc="100" dirty="0" smtClean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розрахунковий</a:t>
            </a:r>
            <a:endParaRPr lang="ru-RU" sz="1400" spc="100" dirty="0">
              <a:solidFill>
                <a:schemeClr val="bg1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64687" y="3528392"/>
            <a:ext cx="1584176" cy="47667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spc="100" dirty="0" smtClean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технологічний</a:t>
            </a:r>
            <a:endParaRPr lang="ru-RU" sz="1400" spc="100" dirty="0">
              <a:solidFill>
                <a:schemeClr val="bg1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1547664" y="3284984"/>
            <a:ext cx="0" cy="26064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Заголовок 5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36904" cy="45152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Методи визначення потреби в техніці</a:t>
            </a:r>
            <a:endParaRPr lang="ru-RU" sz="2400" dirty="0">
              <a:solidFill>
                <a:srgbClr val="FFC000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4942629" y="3528392"/>
            <a:ext cx="1584176" cy="50405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spc="100" dirty="0" smtClean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нормативний</a:t>
            </a:r>
            <a:endParaRPr lang="ru-RU" sz="1400" spc="100" dirty="0">
              <a:solidFill>
                <a:schemeClr val="bg1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380312" y="3501008"/>
            <a:ext cx="1584176" cy="50405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spc="100" dirty="0" smtClean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економіко-математичний</a:t>
            </a:r>
            <a:endParaRPr lang="ru-RU" sz="1400" spc="100" dirty="0">
              <a:solidFill>
                <a:schemeClr val="bg1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3347864" y="3284984"/>
            <a:ext cx="0" cy="260648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5724128" y="3284984"/>
            <a:ext cx="0" cy="260648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547664" y="3284984"/>
            <a:ext cx="0" cy="216024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7596336" y="3284984"/>
            <a:ext cx="0" cy="216024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1187624" y="2924944"/>
            <a:ext cx="6696744" cy="36572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spc="100" dirty="0" smtClean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Методи визначення потреби в техніці</a:t>
            </a:r>
            <a:endParaRPr lang="ru-RU" sz="2000" b="1" spc="100" dirty="0">
              <a:solidFill>
                <a:schemeClr val="bg1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79512" y="4221088"/>
            <a:ext cx="8784976" cy="36572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spc="100" dirty="0" smtClean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Показники ефективності використання МТП</a:t>
            </a:r>
            <a:endParaRPr lang="ru-RU" sz="2000" b="1" spc="100" dirty="0">
              <a:solidFill>
                <a:schemeClr val="bg1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79512" y="4869160"/>
            <a:ext cx="1008112" cy="1800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spc="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річний, добовий та змінний виробіток на трактор або комбайн</a:t>
            </a:r>
            <a:endParaRPr lang="uk-UA" sz="1400" spc="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1475656" y="4869160"/>
            <a:ext cx="1008112" cy="1800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spc="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кількість відпрацьованих </a:t>
            </a:r>
          </a:p>
          <a:p>
            <a:pPr algn="ctr"/>
            <a:r>
              <a:rPr lang="uk-UA" sz="1400" spc="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 рік (сезон)</a:t>
            </a:r>
          </a:p>
          <a:p>
            <a:pPr algn="ctr"/>
            <a:r>
              <a:rPr lang="uk-UA" sz="1400" spc="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днів і змін</a:t>
            </a:r>
            <a:endParaRPr lang="uk-UA" sz="1400" spc="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771800" y="4869160"/>
            <a:ext cx="1008112" cy="1800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spc="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коефіцієнт використання   парку</a:t>
            </a:r>
            <a:endParaRPr lang="uk-UA" sz="1400" spc="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4067944" y="4869160"/>
            <a:ext cx="1008112" cy="1800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spc="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коефіцієнт  змінності</a:t>
            </a:r>
            <a:endParaRPr lang="uk-UA" sz="1400" spc="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5364088" y="4869160"/>
            <a:ext cx="1008112" cy="1800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spc="1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коефіцієнт інтенсивності</a:t>
            </a:r>
            <a:endParaRPr lang="uk-UA" sz="1400" spc="1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6660232" y="4869160"/>
            <a:ext cx="1008112" cy="1800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spc="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затрати праці         на одиницю    роботи</a:t>
            </a:r>
            <a:endParaRPr lang="uk-UA" sz="1400" spc="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7956376" y="4869160"/>
            <a:ext cx="1008112" cy="1800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spc="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собівартість       робіт і послуг</a:t>
            </a:r>
            <a:endParaRPr lang="uk-UA" sz="1400" spc="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7" name="Прямая соединительная линия 76"/>
          <p:cNvCxnSpPr>
            <a:stCxn id="58" idx="0"/>
          </p:cNvCxnSpPr>
          <p:nvPr/>
        </p:nvCxnSpPr>
        <p:spPr>
          <a:xfrm flipV="1">
            <a:off x="1979712" y="4581128"/>
            <a:ext cx="0" cy="2880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flipV="1">
            <a:off x="683568" y="4581128"/>
            <a:ext cx="0" cy="2880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 flipV="1">
            <a:off x="3275856" y="4581128"/>
            <a:ext cx="0" cy="2880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 flipV="1">
            <a:off x="4572000" y="4581128"/>
            <a:ext cx="0" cy="2880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V="1">
            <a:off x="7164288" y="4581128"/>
            <a:ext cx="0" cy="2880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flipV="1">
            <a:off x="5868144" y="4581128"/>
            <a:ext cx="0" cy="2880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V="1">
            <a:off x="8460432" y="4581128"/>
            <a:ext cx="0" cy="2880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107504" y="1844824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Машинно-тракторний парк</a:t>
            </a:r>
            <a:r>
              <a:rPr lang="uk-UA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 - сукупність тракторів, комбайнів, інших с.-г. машин і знарядь, що використовується для механізації технологічних процесів та надання послуг, яких потребує господарство</a:t>
            </a:r>
            <a:endParaRPr lang="uk-UA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07504" y="764704"/>
            <a:ext cx="8749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b="1" dirty="0" smtClean="0">
                <a:latin typeface="Microsoft Sans Serif" pitchFamily="34" charset="0"/>
                <a:cs typeface="Microsoft Sans Serif" pitchFamily="34" charset="0"/>
              </a:rPr>
              <a:t>Система сільськогосподарських машин </a:t>
            </a:r>
            <a:r>
              <a:rPr lang="uk-UA" sz="1600" dirty="0" smtClean="0">
                <a:latin typeface="Microsoft Sans Serif" pitchFamily="34" charset="0"/>
                <a:cs typeface="Microsoft Sans Serif" pitchFamily="34" charset="0"/>
              </a:rPr>
              <a:t>- набір силових і робочих машин, достатній для виконання комплексу технологічних операцій, який відповідає досягненням науки і с.-г. машинобудування</a:t>
            </a:r>
            <a:endParaRPr lang="uk-UA" sz="1600" dirty="0">
              <a:latin typeface="Microsoft Sans Serif" pitchFamily="34" charset="0"/>
              <a:cs typeface="Microsoft Sans Serif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lum bright="-28000"/>
          </a:blip>
          <a:srcRect/>
          <a:stretch>
            <a:fillRect/>
          </a:stretch>
        </p:blipFill>
        <p:spPr bwMode="auto">
          <a:xfrm>
            <a:off x="179512" y="116632"/>
            <a:ext cx="8784976" cy="662473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3347864" y="692696"/>
            <a:ext cx="2520280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spc="1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для самохідних комбайнів </a:t>
            </a:r>
            <a:endParaRPr lang="ru-RU" sz="1400" b="1" spc="1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95536" y="692696"/>
            <a:ext cx="244827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spc="1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для тракторів</a:t>
            </a:r>
            <a:endParaRPr lang="ru-RU" sz="1400" b="1" spc="1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95536" y="1412776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spc="1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капітальний ремонт</a:t>
            </a:r>
            <a:endParaRPr lang="uk-UA" sz="1400" b="1" spc="1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95536" y="1988840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spc="1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поточний ремонт</a:t>
            </a:r>
            <a:endParaRPr lang="ru-RU" sz="1400" b="1" spc="1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1979712" y="1196752"/>
            <a:ext cx="0" cy="1008112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 flipH="1">
            <a:off x="1763688" y="1700808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Заголовок 5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360040"/>
          </a:xfr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uk-UA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Організація ремонту і технічного обслуговування техніки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692696"/>
            <a:ext cx="244827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spc="1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для інших комбайнів і с.-г. машин</a:t>
            </a:r>
            <a:endParaRPr lang="ru-RU" sz="1400" b="1" spc="1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H="1">
            <a:off x="1763688" y="2204864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Прямоугольник 92"/>
          <p:cNvSpPr/>
          <p:nvPr/>
        </p:nvSpPr>
        <p:spPr>
          <a:xfrm>
            <a:off x="395536" y="2564904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spc="1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ТО 1</a:t>
            </a:r>
            <a:endParaRPr lang="ru-RU" sz="1400" b="1" spc="1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395536" y="3140968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spc="1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ТО 2</a:t>
            </a:r>
            <a:endParaRPr lang="ru-RU" sz="1400" b="1" spc="1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395536" y="3717032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spc="1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ТО 3</a:t>
            </a:r>
            <a:endParaRPr lang="ru-RU" sz="1400" b="1" spc="1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395536" y="4293096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spc="1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сезонні ТО</a:t>
            </a:r>
            <a:endParaRPr lang="ru-RU" sz="1400" b="1" spc="1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99" name="Прямая соединительная линия 98"/>
          <p:cNvCxnSpPr/>
          <p:nvPr/>
        </p:nvCxnSpPr>
        <p:spPr>
          <a:xfrm>
            <a:off x="1979712" y="2204864"/>
            <a:ext cx="0" cy="108012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 flipH="1">
            <a:off x="1763688" y="2780928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 flipH="1">
            <a:off x="1763688" y="3356992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1979712" y="3284984"/>
            <a:ext cx="0" cy="1296144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 flipH="1">
            <a:off x="1763688" y="4005064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flipH="1">
            <a:off x="1763688" y="4581128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Прямоугольник 106"/>
          <p:cNvSpPr/>
          <p:nvPr/>
        </p:nvSpPr>
        <p:spPr>
          <a:xfrm>
            <a:off x="3347864" y="1412776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spc="1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капітальний ремонт</a:t>
            </a:r>
            <a:endParaRPr lang="uk-UA" sz="1400" b="1" spc="1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3347864" y="1988840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spc="1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поточний ремонт</a:t>
            </a:r>
            <a:endParaRPr lang="ru-RU" sz="1400" b="1" spc="1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109" name="Прямая соединительная линия 108"/>
          <p:cNvCxnSpPr/>
          <p:nvPr/>
        </p:nvCxnSpPr>
        <p:spPr>
          <a:xfrm>
            <a:off x="4932040" y="1196752"/>
            <a:ext cx="0" cy="1008112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 flipH="1">
            <a:off x="4716016" y="1700808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 flipH="1">
            <a:off x="4716016" y="2204864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Прямоугольник 111"/>
          <p:cNvSpPr/>
          <p:nvPr/>
        </p:nvSpPr>
        <p:spPr>
          <a:xfrm>
            <a:off x="3347864" y="2564904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spc="1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ТО 1</a:t>
            </a:r>
            <a:endParaRPr lang="ru-RU" sz="1400" b="1" spc="1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3347864" y="3140968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spc="1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ТО 2</a:t>
            </a:r>
            <a:endParaRPr lang="ru-RU" sz="1400" b="1" spc="1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3347864" y="4293096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spc="1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сезонні ТО</a:t>
            </a:r>
            <a:endParaRPr lang="ru-RU" sz="1400" b="1" spc="1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116" name="Прямая соединительная линия 115"/>
          <p:cNvCxnSpPr/>
          <p:nvPr/>
        </p:nvCxnSpPr>
        <p:spPr>
          <a:xfrm>
            <a:off x="4932040" y="2204864"/>
            <a:ext cx="0" cy="108012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 flipH="1">
            <a:off x="4716016" y="2780928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 flipH="1">
            <a:off x="4716016" y="3356992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>
            <a:off x="4932040" y="3284984"/>
            <a:ext cx="0" cy="1296144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 flipH="1">
            <a:off x="4716016" y="4581128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Прямоугольник 122"/>
          <p:cNvSpPr/>
          <p:nvPr/>
        </p:nvSpPr>
        <p:spPr>
          <a:xfrm>
            <a:off x="6444208" y="1988840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spc="1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поточний ремонт</a:t>
            </a:r>
            <a:endParaRPr lang="ru-RU" sz="1400" b="1" spc="1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124" name="Прямая соединительная линия 123"/>
          <p:cNvCxnSpPr/>
          <p:nvPr/>
        </p:nvCxnSpPr>
        <p:spPr>
          <a:xfrm>
            <a:off x="8028384" y="1196752"/>
            <a:ext cx="0" cy="1008112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 flipH="1">
            <a:off x="7812360" y="2204864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Прямоугольник 126"/>
          <p:cNvSpPr/>
          <p:nvPr/>
        </p:nvSpPr>
        <p:spPr>
          <a:xfrm>
            <a:off x="6444208" y="2564904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spc="1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періодичні ТО </a:t>
            </a:r>
            <a:endParaRPr lang="ru-RU" sz="1400" b="1" spc="1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29" name="Прямоугольник 128"/>
          <p:cNvSpPr/>
          <p:nvPr/>
        </p:nvSpPr>
        <p:spPr>
          <a:xfrm>
            <a:off x="6444208" y="4293096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spc="1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сезонні ТО</a:t>
            </a:r>
            <a:endParaRPr lang="ru-RU" sz="1400" b="1" spc="1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130" name="Прямая соединительная линия 129"/>
          <p:cNvCxnSpPr/>
          <p:nvPr/>
        </p:nvCxnSpPr>
        <p:spPr>
          <a:xfrm>
            <a:off x="8028384" y="2204864"/>
            <a:ext cx="0" cy="2376264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/>
          <p:nvPr/>
        </p:nvCxnSpPr>
        <p:spPr>
          <a:xfrm flipH="1">
            <a:off x="7812360" y="2780928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/>
          <p:nvPr/>
        </p:nvCxnSpPr>
        <p:spPr>
          <a:xfrm flipH="1">
            <a:off x="7812360" y="4581128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Прямоугольник 144"/>
          <p:cNvSpPr/>
          <p:nvPr/>
        </p:nvSpPr>
        <p:spPr>
          <a:xfrm>
            <a:off x="2411760" y="6165304"/>
            <a:ext cx="1656184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b="1" spc="1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сільгоспмашини</a:t>
            </a:r>
            <a:endParaRPr lang="ru-RU" sz="1400" b="1" spc="1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2411760" y="5589240"/>
            <a:ext cx="1656184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spc="1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комбайни</a:t>
            </a:r>
            <a:endParaRPr lang="ru-RU" sz="1400" b="1" spc="1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2411760" y="5013176"/>
            <a:ext cx="1656184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spc="1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трактори</a:t>
            </a:r>
            <a:endParaRPr lang="ru-RU" sz="1400" b="1" spc="1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4499992" y="6165304"/>
            <a:ext cx="4320480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spc="1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через певний час експлуатації,                      ремонт – по закінченню річного циклу робіт</a:t>
            </a:r>
            <a:endParaRPr lang="ru-RU" sz="1400" b="1" spc="1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49" name="Прямоугольник 148"/>
          <p:cNvSpPr/>
          <p:nvPr/>
        </p:nvSpPr>
        <p:spPr>
          <a:xfrm>
            <a:off x="4499992" y="5589240"/>
            <a:ext cx="4320480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spc="1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у тонно-гектарах збирання</a:t>
            </a:r>
            <a:endParaRPr lang="ru-RU" sz="1400" b="1" spc="1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4499992" y="5013176"/>
            <a:ext cx="4320480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spc="3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у мото-годинах, в умовних еталонних гектарах чи в кілограмах витраченого пального</a:t>
            </a:r>
            <a:endParaRPr lang="ru-RU" sz="1400" b="1" spc="3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51" name="Прямоугольник 150"/>
          <p:cNvSpPr/>
          <p:nvPr/>
        </p:nvSpPr>
        <p:spPr>
          <a:xfrm>
            <a:off x="395536" y="5013176"/>
            <a:ext cx="1584176" cy="165618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spc="1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Періодичність ремонтів і технічних  обслуговувань</a:t>
            </a:r>
            <a:endParaRPr lang="ru-RU" sz="1400" b="1" spc="1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H="1">
            <a:off x="1979712" y="5301208"/>
            <a:ext cx="432048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>
            <a:off x="1979712" y="5805264"/>
            <a:ext cx="432048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H="1">
            <a:off x="1979712" y="6381328"/>
            <a:ext cx="432048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>
            <a:off x="4067944" y="5301208"/>
            <a:ext cx="432048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>
            <a:off x="4067944" y="5805264"/>
            <a:ext cx="432048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H="1">
            <a:off x="4067944" y="6381328"/>
            <a:ext cx="432048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53088"/>
            <a:ext cx="8928992" cy="628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644008" y="620688"/>
            <a:ext cx="4320480" cy="936104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dirty="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Показники забезпеченості й використання транспортних засобів</a:t>
            </a:r>
            <a:endParaRPr lang="uk-UA" dirty="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051720" y="1268760"/>
            <a:ext cx="0" cy="249289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6" idx="2"/>
          </p:cNvCxnSpPr>
          <p:nvPr/>
        </p:nvCxnSpPr>
        <p:spPr>
          <a:xfrm>
            <a:off x="6804248" y="1556792"/>
            <a:ext cx="0" cy="432048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6804248" y="1988840"/>
            <a:ext cx="21602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6804248" y="2708920"/>
            <a:ext cx="21602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179512" y="620688"/>
            <a:ext cx="2232248" cy="720080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Особливості  транспортування в сільському господарстві</a:t>
            </a:r>
            <a:endParaRPr lang="uk-UA" sz="1400" dirty="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627784" y="620688"/>
            <a:ext cx="1656184" cy="720080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Види перевезень</a:t>
            </a:r>
            <a:endParaRPr lang="uk-UA" sz="1400" dirty="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79512" y="1484784"/>
            <a:ext cx="1728192" cy="504056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сезонність</a:t>
            </a:r>
            <a:endParaRPr lang="uk-UA" sz="140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79512" y="2069976"/>
            <a:ext cx="1728192" cy="504056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територіальна розгалуженість</a:t>
            </a:r>
            <a:endParaRPr lang="uk-UA" sz="140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79512" y="2655168"/>
            <a:ext cx="1728192" cy="720080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багатогалузевість</a:t>
            </a:r>
            <a:endParaRPr lang="uk-UA" sz="140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79512" y="3456384"/>
            <a:ext cx="1728192" cy="504056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Неоднорідність продукції</a:t>
            </a:r>
            <a:endParaRPr lang="uk-UA" sz="140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915816" y="1484784"/>
            <a:ext cx="1368152" cy="504056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зовнішні</a:t>
            </a:r>
            <a:endParaRPr lang="uk-UA" sz="140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915816" y="2492896"/>
            <a:ext cx="1368152" cy="504056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внутрішньо-господарські</a:t>
            </a:r>
            <a:endParaRPr lang="uk-UA" sz="140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2915816" y="3501008"/>
            <a:ext cx="1368152" cy="476672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внутрішньо-садибні</a:t>
            </a:r>
            <a:endParaRPr lang="uk-UA" sz="140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2771800" y="1340768"/>
            <a:ext cx="0" cy="237626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7020272" y="1700808"/>
            <a:ext cx="1944216" cy="504056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коефіцієнт використання парку</a:t>
            </a:r>
            <a:endParaRPr lang="uk-UA" sz="1400" dirty="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020272" y="2334478"/>
            <a:ext cx="1944216" cy="1008112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Економія (перевитрата)    коштів на використання робіт</a:t>
            </a:r>
            <a:endParaRPr lang="uk-UA" sz="1400" spc="-20" dirty="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020272" y="3472204"/>
            <a:ext cx="1944216" cy="504056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коефіцієнт вантажопідйомності</a:t>
            </a:r>
            <a:endParaRPr lang="uk-UA" sz="140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020272" y="4105874"/>
            <a:ext cx="1944216" cy="648072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коефіцієнт корисного пробігу</a:t>
            </a:r>
            <a:endParaRPr lang="uk-UA" sz="140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7020272" y="4883560"/>
            <a:ext cx="1944216" cy="720080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затрати праці на перевезення  1 т вантажу</a:t>
            </a:r>
            <a:endParaRPr lang="uk-UA" sz="1400" spc="-9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 flipH="1">
            <a:off x="6804248" y="3717032"/>
            <a:ext cx="21602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>
            <a:off x="6804248" y="4365104"/>
            <a:ext cx="21602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1907704" y="3761656"/>
            <a:ext cx="144016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H="1">
            <a:off x="2771800" y="2780928"/>
            <a:ext cx="144016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 flipH="1">
            <a:off x="2771800" y="1772816"/>
            <a:ext cx="144016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H="1">
            <a:off x="2771800" y="3717032"/>
            <a:ext cx="144016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Заголовок 5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360040"/>
          </a:xfrm>
          <a:ln w="28575">
            <a:noFill/>
          </a:ln>
          <a:effectLst/>
        </p:spPr>
        <p:txBody>
          <a:bodyPr>
            <a:noAutofit/>
          </a:bodyPr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Організація використання транспорту на підприємстві</a:t>
            </a:r>
            <a:endParaRPr lang="uk-UA" sz="2000" dirty="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1907704" y="3113584"/>
            <a:ext cx="144016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1907704" y="1772816"/>
            <a:ext cx="144016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1907704" y="2393504"/>
            <a:ext cx="144016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Прямоугольник 70"/>
          <p:cNvSpPr/>
          <p:nvPr/>
        </p:nvSpPr>
        <p:spPr>
          <a:xfrm>
            <a:off x="4644008" y="1700808"/>
            <a:ext cx="1944216" cy="504056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на одиницю площі   (т на 100 га с.-г. угідь)</a:t>
            </a:r>
            <a:endParaRPr lang="uk-UA" sz="1400" dirty="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4644008" y="2348880"/>
            <a:ext cx="1944216" cy="792088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маса перевезених вантажів, у тому числі    у визначені строки</a:t>
            </a:r>
            <a:endParaRPr lang="uk-UA" sz="1400" spc="-2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644008" y="3284984"/>
            <a:ext cx="1944216" cy="432048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пробіг, км</a:t>
            </a:r>
            <a:endParaRPr lang="uk-UA" sz="140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4644008" y="3861048"/>
            <a:ext cx="1944216" cy="504056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вантажооборот,</a:t>
            </a:r>
          </a:p>
          <a:p>
            <a:pPr algn="ctr"/>
            <a:r>
              <a:rPr lang="uk-UA" sz="140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т/км</a:t>
            </a:r>
            <a:endParaRPr lang="uk-UA" sz="140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4644008" y="4509120"/>
            <a:ext cx="1944216" cy="792088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відсоток виконання перевезень власним транспортом</a:t>
            </a:r>
            <a:endParaRPr lang="uk-UA" sz="140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90" name="Прямая соединительная линия 89"/>
          <p:cNvCxnSpPr/>
          <p:nvPr/>
        </p:nvCxnSpPr>
        <p:spPr>
          <a:xfrm flipH="1">
            <a:off x="6804248" y="5229200"/>
            <a:ext cx="21602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Прямоугольник 90"/>
          <p:cNvSpPr/>
          <p:nvPr/>
        </p:nvSpPr>
        <p:spPr>
          <a:xfrm>
            <a:off x="4644008" y="5445224"/>
            <a:ext cx="1944216" cy="792088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Кількість </a:t>
            </a:r>
          </a:p>
          <a:p>
            <a:pPr algn="ctr"/>
            <a:r>
              <a:rPr lang="uk-UA" sz="140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перевезеного </a:t>
            </a:r>
          </a:p>
          <a:p>
            <a:pPr algn="ctr"/>
            <a:r>
              <a:rPr lang="uk-UA" sz="140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вантажу</a:t>
            </a:r>
            <a:endParaRPr lang="uk-UA" sz="140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7020272" y="5733256"/>
            <a:ext cx="1944216" cy="504056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smtClean="0">
                <a:solidFill>
                  <a:srgbClr val="0070C0"/>
                </a:solidFill>
                <a:latin typeface="Microsoft Sans Serif" pitchFamily="34" charset="0"/>
                <a:cs typeface="Microsoft Sans Serif" pitchFamily="34" charset="0"/>
              </a:rPr>
              <a:t>коефіцієнт вантажопідйомності</a:t>
            </a:r>
            <a:endParaRPr lang="uk-UA" sz="1400">
              <a:solidFill>
                <a:srgbClr val="0070C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93" name="Прямая соединительная линия 92"/>
          <p:cNvCxnSpPr/>
          <p:nvPr/>
        </p:nvCxnSpPr>
        <p:spPr>
          <a:xfrm flipH="1">
            <a:off x="6588224" y="4869160"/>
            <a:ext cx="21602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 flipH="1">
            <a:off x="6588224" y="4077072"/>
            <a:ext cx="21602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 flipH="1">
            <a:off x="6588224" y="1988840"/>
            <a:ext cx="21602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 flipH="1">
            <a:off x="6588224" y="3501008"/>
            <a:ext cx="21602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 flipH="1">
            <a:off x="6588224" y="2708920"/>
            <a:ext cx="21602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 flipH="1">
            <a:off x="6588224" y="5877272"/>
            <a:ext cx="21602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 flipH="1">
            <a:off x="6804248" y="5877272"/>
            <a:ext cx="21602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179512" y="4077072"/>
            <a:ext cx="4320480" cy="26930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uk-UA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Arial" pitchFamily="34" charset="0"/>
              </a:rPr>
              <a:t>Шляхи підвищення ефективності використання транспорту:</a:t>
            </a:r>
          </a:p>
          <a:p>
            <a:pPr marL="180975" indent="-180975">
              <a:buFont typeface="Wingdings" pitchFamily="2" charset="2"/>
              <a:buChar char="§"/>
            </a:pPr>
            <a:r>
              <a:rPr lang="uk-UA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Arial" pitchFamily="34" charset="0"/>
              </a:rPr>
              <a:t>раціональний розподіл вантажоперевезень між різними видами та марками транспортних засобів;</a:t>
            </a:r>
          </a:p>
          <a:p>
            <a:pPr marL="180975" indent="-180975">
              <a:buFont typeface="Wingdings" pitchFamily="2" charset="2"/>
              <a:buChar char="§"/>
            </a:pPr>
            <a:r>
              <a:rPr lang="uk-UA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Arial" pitchFamily="34" charset="0"/>
              </a:rPr>
              <a:t>зворотні вантажоперевезення;</a:t>
            </a:r>
          </a:p>
          <a:p>
            <a:pPr marL="180975" indent="-180975">
              <a:buFont typeface="Wingdings" pitchFamily="2" charset="2"/>
              <a:buChar char="§"/>
            </a:pPr>
            <a:r>
              <a:rPr lang="uk-UA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Arial" pitchFamily="34" charset="0"/>
              </a:rPr>
              <a:t>підтримання транспортних засобів у технічно справному стані;</a:t>
            </a:r>
          </a:p>
          <a:p>
            <a:pPr marL="180975" indent="-180975">
              <a:buFont typeface="Wingdings" pitchFamily="2" charset="2"/>
              <a:buChar char="§"/>
            </a:pPr>
            <a:r>
              <a:rPr lang="uk-UA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Arial" pitchFamily="34" charset="0"/>
              </a:rPr>
              <a:t>використання причепів, надставних бортів, ув’язування вантажу, дотримання нормативної швидкості відповідно до стану шляхів і класу вантажів;</a:t>
            </a:r>
          </a:p>
          <a:p>
            <a:pPr marL="180975" indent="-180975">
              <a:buFont typeface="Wingdings" pitchFamily="2" charset="2"/>
              <a:buChar char="§"/>
            </a:pPr>
            <a:r>
              <a:rPr lang="uk-UA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Arial" pitchFamily="34" charset="0"/>
              </a:rPr>
              <a:t>найповніше використання часу зміни;</a:t>
            </a:r>
          </a:p>
          <a:p>
            <a:pPr marL="180975" indent="-180975">
              <a:buFont typeface="Wingdings" pitchFamily="2" charset="2"/>
              <a:buChar char="§"/>
            </a:pPr>
            <a:r>
              <a:rPr lang="uk-UA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Arial" pitchFamily="34" charset="0"/>
              </a:rPr>
              <a:t>підвищення кваліфікації водіїв;</a:t>
            </a:r>
          </a:p>
          <a:p>
            <a:pPr marL="180975" indent="-180975">
              <a:buFont typeface="Wingdings" pitchFamily="2" charset="2"/>
              <a:buChar char="§"/>
            </a:pPr>
            <a:r>
              <a:rPr lang="uk-UA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Arial" pitchFamily="34" charset="0"/>
              </a:rPr>
              <a:t>бригадна форма організації праці на умовах колективного підряду або оренди</a:t>
            </a:r>
            <a:endParaRPr lang="uk-UA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-58000"/>
          </a:blip>
          <a:srcRect/>
          <a:stretch>
            <a:fillRect/>
          </a:stretch>
        </p:blipFill>
        <p:spPr bwMode="auto">
          <a:xfrm>
            <a:off x="107504" y="692696"/>
            <a:ext cx="8821488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288032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Зношення і амортизація основних засобів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764704"/>
            <a:ext cx="8784976" cy="5904656"/>
          </a:xfrm>
        </p:spPr>
        <p:txBody>
          <a:bodyPr/>
          <a:lstStyle/>
          <a:p>
            <a:pPr marL="0" indent="0" algn="just">
              <a:buNone/>
            </a:pPr>
            <a:r>
              <a:rPr lang="uk-UA" sz="1800" b="1" i="1" dirty="0" smtClean="0">
                <a:solidFill>
                  <a:srgbClr val="FFC000"/>
                </a:solidFill>
                <a:latin typeface="Microsoft Sans Serif" pitchFamily="34" charset="0"/>
                <a:cs typeface="Microsoft Sans Serif" pitchFamily="34" charset="0"/>
              </a:rPr>
              <a:t>Амортизація основних засобів</a:t>
            </a:r>
            <a:r>
              <a:rPr lang="uk-UA" sz="1800" dirty="0" smtClean="0">
                <a:solidFill>
                  <a:srgbClr val="FFC000"/>
                </a:solidFill>
                <a:latin typeface="Microsoft Sans Serif" pitchFamily="34" charset="0"/>
                <a:cs typeface="Microsoft Sans Serif" pitchFamily="34" charset="0"/>
              </a:rPr>
              <a:t> - це процес втрати ними своєї вартості й поступового перенесення її на вартість виробленої продукції з наступним нагромадженням грошових коштів для відтворення основних засобів. </a:t>
            </a:r>
            <a:endParaRPr lang="ru-RU" sz="1800" dirty="0" smtClean="0">
              <a:solidFill>
                <a:srgbClr val="FFC000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564904"/>
            <a:ext cx="1080120" cy="100811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І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717032"/>
            <a:ext cx="1080120" cy="100811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ІІ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4869160"/>
            <a:ext cx="1080120" cy="100811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ІІІ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2564904"/>
            <a:ext cx="3672408" cy="100811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будівлі, споруди, їхні структурні компоненти та передавальні пристрої</a:t>
            </a:r>
            <a:endParaRPr lang="uk-UA" sz="14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47664" y="3717032"/>
            <a:ext cx="3672408" cy="100811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транспортні засоби, меблі, конторське обладнання; побутові прилади та інструменти, інформаційні системи</a:t>
            </a:r>
            <a:endParaRPr lang="uk-UA" sz="14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47664" y="4869160"/>
            <a:ext cx="3672408" cy="100811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інші основні фонди, які не ввійшли до I і II груп, включаючи с.-г. машини і знаряддя,  робочу й продуктивну худобу та багаторічні насадження</a:t>
            </a:r>
            <a:endParaRPr lang="uk-UA" sz="14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08104" y="2564904"/>
            <a:ext cx="3312368" cy="100811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5 %</a:t>
            </a:r>
            <a:r>
              <a:rPr lang="uk-UA" sz="14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  до балансової вартості </a:t>
            </a:r>
          </a:p>
          <a:p>
            <a:pPr algn="ctr"/>
            <a:r>
              <a:rPr lang="uk-UA" sz="14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на початок звітного періоду</a:t>
            </a:r>
            <a:endParaRPr lang="uk-UA" sz="14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08104" y="3717032"/>
            <a:ext cx="3312368" cy="100811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25 %</a:t>
            </a:r>
            <a:r>
              <a:rPr lang="uk-UA" sz="14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  до балансової вартості</a:t>
            </a:r>
          </a:p>
          <a:p>
            <a:pPr algn="ctr"/>
            <a:r>
              <a:rPr lang="uk-UA" sz="14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на початок звітного періоду</a:t>
            </a:r>
            <a:endParaRPr lang="uk-UA" sz="14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08104" y="4869160"/>
            <a:ext cx="3312368" cy="64807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15 % </a:t>
            </a:r>
            <a:r>
              <a:rPr lang="uk-UA" sz="14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 до балансової вартості</a:t>
            </a:r>
          </a:p>
          <a:p>
            <a:pPr algn="ctr"/>
            <a:r>
              <a:rPr lang="uk-UA" sz="14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на початок звітного періоду</a:t>
            </a:r>
            <a:endParaRPr lang="uk-UA" sz="14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1600" y="19888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C000"/>
                </a:solidFill>
              </a:rPr>
              <a:t>Річні норми амортизаційних відрахувань за групами основних засобів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508104" y="5517232"/>
            <a:ext cx="3312368" cy="115212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для придбаних після 1.01.1997 р. прискорена амортизація:</a:t>
            </a:r>
          </a:p>
          <a:p>
            <a:pPr algn="ctr"/>
            <a:r>
              <a:rPr lang="uk-UA" sz="12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   1-й рік експлуатації – </a:t>
            </a:r>
            <a:r>
              <a:rPr lang="uk-UA" sz="1200" b="1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15%</a:t>
            </a:r>
            <a:r>
              <a:rPr lang="uk-UA" sz="12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;</a:t>
            </a:r>
          </a:p>
          <a:p>
            <a:pPr algn="ctr"/>
            <a:r>
              <a:rPr lang="uk-UA" sz="12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   2-й рік – </a:t>
            </a:r>
            <a:r>
              <a:rPr lang="uk-UA" sz="1200" b="1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30%</a:t>
            </a:r>
            <a:r>
              <a:rPr lang="uk-UA" sz="12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;     3-й рік – </a:t>
            </a:r>
            <a:r>
              <a:rPr lang="uk-UA" sz="1200" b="1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20%</a:t>
            </a:r>
            <a:r>
              <a:rPr lang="uk-UA" sz="12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;</a:t>
            </a:r>
          </a:p>
          <a:p>
            <a:pPr algn="ctr"/>
            <a:r>
              <a:rPr lang="uk-UA" sz="12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   4-й рік – </a:t>
            </a:r>
            <a:r>
              <a:rPr lang="uk-UA" sz="1200" b="1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15%</a:t>
            </a:r>
            <a:r>
              <a:rPr lang="uk-UA" sz="12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;     5-й рік – </a:t>
            </a:r>
            <a:r>
              <a:rPr lang="uk-UA" sz="1200" b="1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10%</a:t>
            </a:r>
            <a:r>
              <a:rPr lang="uk-UA" sz="12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;</a:t>
            </a:r>
          </a:p>
          <a:p>
            <a:pPr algn="ctr"/>
            <a:r>
              <a:rPr lang="uk-UA" sz="12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6-й рік –  </a:t>
            </a:r>
            <a:r>
              <a:rPr lang="uk-UA" sz="1200" b="1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5%</a:t>
            </a:r>
            <a:r>
              <a:rPr lang="uk-UA" sz="1200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;      7-й рік  – </a:t>
            </a:r>
            <a:r>
              <a:rPr lang="uk-UA" sz="1200" b="1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5%</a:t>
            </a:r>
            <a:endParaRPr lang="uk-UA" sz="1200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24" name="Прямая соединительная линия 23"/>
          <p:cNvCxnSpPr>
            <a:stCxn id="4" idx="3"/>
            <a:endCxn id="7" idx="1"/>
          </p:cNvCxnSpPr>
          <p:nvPr/>
        </p:nvCxnSpPr>
        <p:spPr>
          <a:xfrm>
            <a:off x="1259632" y="3068960"/>
            <a:ext cx="28803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259632" y="4221088"/>
            <a:ext cx="28803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259632" y="5373216"/>
            <a:ext cx="28803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220072" y="3068960"/>
            <a:ext cx="28803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220072" y="4221088"/>
            <a:ext cx="28803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220072" y="5229200"/>
            <a:ext cx="28803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648072"/>
          </a:xfrm>
        </p:spPr>
        <p:txBody>
          <a:bodyPr>
            <a:normAutofit/>
          </a:bodyPr>
          <a:lstStyle/>
          <a:p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icrosoft Sans Serif" pitchFamily="34" charset="0"/>
                <a:cs typeface="Microsoft Sans Serif" pitchFamily="34" charset="0"/>
              </a:rPr>
              <a:t>Шляхи підвищення ефективності використання МТП</a:t>
            </a:r>
            <a:endParaRPr lang="uk-UA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6752"/>
            <a:ext cx="8812088" cy="5472608"/>
          </a:xfrm>
        </p:spPr>
        <p:txBody>
          <a:bodyPr>
            <a:normAutofit fontScale="92500" lnSpcReduction="10000"/>
          </a:bodyPr>
          <a:lstStyle/>
          <a:p>
            <a:pPr marL="266700" indent="-266700" algn="just">
              <a:buClrTx/>
              <a:buFont typeface="Wingdings" pitchFamily="2" charset="2"/>
              <a:buChar char="Ø"/>
              <a:tabLst>
                <a:tab pos="266700" algn="l"/>
              </a:tabLst>
            </a:pPr>
            <a:r>
              <a:rPr lang="uk-UA" sz="2200" dirty="0" smtClean="0">
                <a:solidFill>
                  <a:schemeClr val="tx1"/>
                </a:solidFill>
                <a:latin typeface="Microsoft Sans Serif" pitchFamily="34" charset="0"/>
                <a:cs typeface="Microsoft Sans Serif" pitchFamily="34" charset="0"/>
              </a:rPr>
              <a:t>відповідність кількісного і марочного складу технічних засобів розмірам, спеціалізації та природним умовам господарства;</a:t>
            </a:r>
          </a:p>
          <a:p>
            <a:pPr marL="266700" indent="-266700" algn="just">
              <a:buClrTx/>
              <a:buNone/>
              <a:tabLst>
                <a:tab pos="266700" algn="l"/>
              </a:tabLst>
            </a:pPr>
            <a:endParaRPr lang="uk-UA" sz="1200" dirty="0" smtClean="0">
              <a:solidFill>
                <a:schemeClr val="tx1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marL="266700" indent="-266700" algn="just">
              <a:buClrTx/>
              <a:buFont typeface="Wingdings" pitchFamily="2" charset="2"/>
              <a:buChar char="Ø"/>
              <a:tabLst>
                <a:tab pos="266700" algn="l"/>
              </a:tabLst>
            </a:pPr>
            <a:r>
              <a:rPr lang="uk-UA" sz="2200" dirty="0" smtClean="0">
                <a:solidFill>
                  <a:schemeClr val="tx1"/>
                </a:solidFill>
                <a:latin typeface="Microsoft Sans Serif" pitchFamily="34" charset="0"/>
                <a:cs typeface="Microsoft Sans Serif" pitchFamily="34" charset="0"/>
              </a:rPr>
              <a:t>доцільний розподіл робіт між тракторами і комбайнами різних марок для забезпечення мінімальних затрат ;</a:t>
            </a:r>
          </a:p>
          <a:p>
            <a:pPr marL="266700" indent="-266700" algn="just">
              <a:buClrTx/>
              <a:buNone/>
              <a:tabLst>
                <a:tab pos="266700" algn="l"/>
              </a:tabLst>
            </a:pPr>
            <a:endParaRPr lang="uk-UA" sz="1200" dirty="0" smtClean="0">
              <a:solidFill>
                <a:schemeClr val="tx1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marL="266700" indent="-266700" algn="just">
              <a:buClrTx/>
              <a:buFont typeface="Wingdings" pitchFamily="2" charset="2"/>
              <a:buChar char="Ø"/>
              <a:tabLst>
                <a:tab pos="266700" algn="l"/>
              </a:tabLst>
            </a:pPr>
            <a:r>
              <a:rPr lang="uk-UA" sz="2200" dirty="0" smtClean="0">
                <a:solidFill>
                  <a:schemeClr val="tx1"/>
                </a:solidFill>
                <a:latin typeface="Microsoft Sans Serif" pitchFamily="34" charset="0"/>
                <a:cs typeface="Microsoft Sans Serif" pitchFamily="34" charset="0"/>
              </a:rPr>
              <a:t>раціональне комплектування агрегатів з метою повнішого використання тягової потужності тракторів і досягнення максимальної годинної продуктивності;</a:t>
            </a:r>
          </a:p>
          <a:p>
            <a:pPr marL="266700" indent="-266700" algn="just">
              <a:buClrTx/>
              <a:buNone/>
              <a:tabLst>
                <a:tab pos="266700" algn="l"/>
              </a:tabLst>
            </a:pPr>
            <a:endParaRPr lang="uk-UA" sz="1100" dirty="0" smtClean="0">
              <a:solidFill>
                <a:schemeClr val="tx1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marL="266700" indent="-266700" algn="just">
              <a:buClrTx/>
              <a:buFont typeface="Wingdings" pitchFamily="2" charset="2"/>
              <a:buChar char="Ø"/>
              <a:tabLst>
                <a:tab pos="266700" algn="l"/>
              </a:tabLst>
            </a:pPr>
            <a:r>
              <a:rPr lang="uk-UA" sz="2200" dirty="0" smtClean="0">
                <a:solidFill>
                  <a:schemeClr val="tx1"/>
                </a:solidFill>
                <a:latin typeface="Microsoft Sans Serif" pitchFamily="34" charset="0"/>
                <a:cs typeface="Microsoft Sans Serif" pitchFamily="34" charset="0"/>
              </a:rPr>
              <a:t>вибір найефективніших організаційних форм використання, технічного обслуговування і ремонту техніки;</a:t>
            </a:r>
          </a:p>
          <a:p>
            <a:pPr marL="266700" indent="-266700" algn="just">
              <a:buClrTx/>
              <a:buNone/>
              <a:tabLst>
                <a:tab pos="266700" algn="l"/>
              </a:tabLst>
            </a:pPr>
            <a:endParaRPr lang="uk-UA" sz="1100" dirty="0" smtClean="0">
              <a:solidFill>
                <a:schemeClr val="tx1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marL="266700" indent="-266700" algn="just">
              <a:buClrTx/>
              <a:buFont typeface="Wingdings" pitchFamily="2" charset="2"/>
              <a:buChar char="Ø"/>
              <a:tabLst>
                <a:tab pos="266700" algn="l"/>
              </a:tabLst>
            </a:pPr>
            <a:r>
              <a:rPr lang="uk-UA" sz="2200" dirty="0" smtClean="0">
                <a:solidFill>
                  <a:schemeClr val="tx1"/>
                </a:solidFill>
                <a:latin typeface="Microsoft Sans Serif" pitchFamily="34" charset="0"/>
                <a:cs typeface="Microsoft Sans Serif" pitchFamily="34" charset="0"/>
              </a:rPr>
              <a:t>впровадження наукової організації праці й різних форм оренди, прокату, підряду</a:t>
            </a:r>
          </a:p>
          <a:p>
            <a:pPr marL="266700" indent="-266700" algn="just">
              <a:buClrTx/>
              <a:buNone/>
              <a:tabLst>
                <a:tab pos="266700" algn="l"/>
              </a:tabLst>
            </a:pPr>
            <a:endParaRPr lang="uk-UA" sz="1100" dirty="0" smtClean="0">
              <a:solidFill>
                <a:schemeClr val="tx1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marL="266700" indent="-266700" algn="just">
              <a:buClrTx/>
              <a:buFont typeface="Wingdings" pitchFamily="2" charset="2"/>
              <a:buChar char="Ø"/>
              <a:tabLst>
                <a:tab pos="266700" algn="l"/>
              </a:tabLst>
            </a:pPr>
            <a:r>
              <a:rPr lang="uk-UA" sz="2200" dirty="0" smtClean="0">
                <a:solidFill>
                  <a:schemeClr val="tx1"/>
                </a:solidFill>
                <a:latin typeface="Microsoft Sans Serif" pitchFamily="34" charset="0"/>
                <a:cs typeface="Microsoft Sans Serif" pitchFamily="34" charset="0"/>
              </a:rPr>
              <a:t>підготовка робочого місця та робочої зони;</a:t>
            </a:r>
          </a:p>
          <a:p>
            <a:pPr marL="266700" indent="-266700" algn="just">
              <a:buClrTx/>
              <a:buNone/>
              <a:tabLst>
                <a:tab pos="266700" algn="l"/>
              </a:tabLst>
            </a:pPr>
            <a:endParaRPr lang="uk-UA" sz="1100" dirty="0" smtClean="0">
              <a:solidFill>
                <a:schemeClr val="tx1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marL="266700" indent="-266700" algn="just">
              <a:buClrTx/>
              <a:buFont typeface="Wingdings" pitchFamily="2" charset="2"/>
              <a:buChar char="Ø"/>
              <a:tabLst>
                <a:tab pos="266700" algn="l"/>
              </a:tabLst>
            </a:pPr>
            <a:r>
              <a:rPr lang="uk-UA" sz="2200" dirty="0" smtClean="0">
                <a:solidFill>
                  <a:schemeClr val="tx1"/>
                </a:solidFill>
                <a:latin typeface="Microsoft Sans Serif" pitchFamily="34" charset="0"/>
                <a:cs typeface="Microsoft Sans Serif" pitchFamily="34" charset="0"/>
              </a:rPr>
              <a:t>підвищення кваліфікації механізаторів, працівників та їх матеріальної заінтересованості у кінцевому результаті виробництва.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lum bright="-31000"/>
          </a:blip>
          <a:srcRect/>
          <a:stretch>
            <a:fillRect/>
          </a:stretch>
        </p:blipFill>
        <p:spPr bwMode="auto">
          <a:xfrm>
            <a:off x="107504" y="116632"/>
            <a:ext cx="8928992" cy="660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75656" y="1124744"/>
            <a:ext cx="6048672" cy="36572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Оборотні виробничі засоби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7380312" y="1484784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691680" y="2160240"/>
            <a:ext cx="0" cy="2996952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380312" y="2132856"/>
            <a:ext cx="0" cy="1872208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7380312" y="2664296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179512" y="1656184"/>
            <a:ext cx="3024336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виробничі запаси</a:t>
            </a:r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419872" y="1656184"/>
            <a:ext cx="2736304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молодняк тварин і тварини на відгодівлі</a:t>
            </a:r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79512" y="2376264"/>
            <a:ext cx="1368152" cy="69269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насіння і садивний матеріал</a:t>
            </a:r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79512" y="3140968"/>
            <a:ext cx="1368152" cy="93610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запасні частини і ремонтний матеріал</a:t>
            </a:r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79512" y="4149080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корми і підстилка</a:t>
            </a:r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79512" y="4725144"/>
            <a:ext cx="1368152" cy="100811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Малоцінні і швидко-зношувані предмети</a:t>
            </a:r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835696" y="2376264"/>
            <a:ext cx="1368152" cy="69269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мінеральні добрива і пестициди</a:t>
            </a:r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835696" y="3140968"/>
            <a:ext cx="1368152" cy="93610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сировина для переробки на промислових підприємствах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835696" y="4149080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ru-RU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нафтопродукти</a:t>
            </a:r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835696" y="4725144"/>
            <a:ext cx="1368152" cy="100811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медикаменти та інші матеріали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139952" y="2376264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молодняк тварин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139952" y="2952328"/>
            <a:ext cx="1368152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тварини на відгодівлі</a:t>
            </a:r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3995936" y="2160240"/>
            <a:ext cx="0" cy="980728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6444208" y="1656184"/>
            <a:ext cx="2520280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незавершене виробництво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596336" y="2232248"/>
            <a:ext cx="1368152" cy="100811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незавершене виробництво у рослинництві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7596336" y="3356992"/>
            <a:ext cx="1368152" cy="144016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незавершене виробництво підсобних, обслуговуючих і промислових підприємств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 flipH="1">
            <a:off x="7380312" y="4005064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1547664" y="4437112"/>
            <a:ext cx="28803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1547664" y="3573016"/>
            <a:ext cx="28803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1547664" y="5157192"/>
            <a:ext cx="28803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1547664" y="1512168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4788024" y="1484784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H="1">
            <a:off x="3995936" y="3168352"/>
            <a:ext cx="144016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 flipH="1">
            <a:off x="3995936" y="2592288"/>
            <a:ext cx="144016" cy="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1547664" y="2636912"/>
            <a:ext cx="28803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Заголовок 5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6192688" cy="451520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ОБОРОТНІ засоби виробництва</a:t>
            </a:r>
            <a:endParaRPr lang="ru-RU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650</TotalTime>
  <Words>868</Words>
  <Application>Microsoft Office PowerPoint</Application>
  <PresentationFormat>Экран (4:3)</PresentationFormat>
  <Paragraphs>181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Трек</vt:lpstr>
      <vt:lpstr>1.5. Організація використання засобів виробництва в аграрних формуваннях </vt:lpstr>
      <vt:lpstr>Класифікація засобів виробництва</vt:lpstr>
      <vt:lpstr>Основні засоби виробництва</vt:lpstr>
      <vt:lpstr>Методи визначення потреби в техніці</vt:lpstr>
      <vt:lpstr>Організація ремонту і технічного обслуговування техніки</vt:lpstr>
      <vt:lpstr>Організація використання транспорту на підприємстві</vt:lpstr>
      <vt:lpstr>Зношення і амортизація основних засобів</vt:lpstr>
      <vt:lpstr>Шляхи підвищення ефективності використання МТП</vt:lpstr>
      <vt:lpstr>ОБОРОТНІ засоби виробництва</vt:lpstr>
      <vt:lpstr>Організація електрогосподарства в аграрних формуваннях 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1.5. Організація використання засобів виробництва в аграрних формуваннях </dc:title>
  <dc:creator>Юра</dc:creator>
  <cp:lastModifiedBy>Юра</cp:lastModifiedBy>
  <cp:revision>69</cp:revision>
  <dcterms:created xsi:type="dcterms:W3CDTF">2015-01-02T15:16:15Z</dcterms:created>
  <dcterms:modified xsi:type="dcterms:W3CDTF">2015-02-18T13:31:30Z</dcterms:modified>
</cp:coreProperties>
</file>