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84" r:id="rId4"/>
    <p:sldId id="280" r:id="rId5"/>
    <p:sldId id="281" r:id="rId6"/>
    <p:sldId id="282" r:id="rId7"/>
    <p:sldId id="283" r:id="rId8"/>
    <p:sldId id="286" r:id="rId9"/>
    <p:sldId id="285" r:id="rId10"/>
    <p:sldId id="287" r:id="rId11"/>
    <p:sldId id="288" r:id="rId12"/>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00"/>
    <a:srgbClr val="096713"/>
    <a:srgbClr val="B3D3EA"/>
    <a:srgbClr val="78ADC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610" autoAdjust="0"/>
    <p:restoredTop sz="95596" autoAdjust="0"/>
  </p:normalViewPr>
  <p:slideViewPr>
    <p:cSldViewPr>
      <p:cViewPr>
        <p:scale>
          <a:sx n="100" d="100"/>
          <a:sy n="100" d="100"/>
        </p:scale>
        <p:origin x="-1860"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C81AA78-42E2-4960-A936-62B5C2D5305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C2E8C7-DF9C-4A5B-9FCF-334199144764}" type="slidenum">
              <a:rPr lang="en-US"/>
              <a:pPr/>
              <a:t>1</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60758C-F3F4-4EA9-BAD0-D49766F61F2E}" type="slidenum">
              <a:rPr lang="en-US"/>
              <a:pPr/>
              <a:t>2</a:t>
            </a:fld>
            <a:endParaRPr 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60758C-F3F4-4EA9-BAD0-D49766F61F2E}" type="slidenum">
              <a:rPr lang="en-US"/>
              <a:pPr/>
              <a:t>4</a:t>
            </a:fld>
            <a:endParaRPr 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60758C-F3F4-4EA9-BAD0-D49766F61F2E}" type="slidenum">
              <a:rPr lang="en-US"/>
              <a:pPr/>
              <a:t>5</a:t>
            </a:fld>
            <a:endParaRPr 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60758C-F3F4-4EA9-BAD0-D49766F61F2E}" type="slidenum">
              <a:rPr lang="en-US"/>
              <a:pPr/>
              <a:t>6</a:t>
            </a:fld>
            <a:endParaRPr 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565150"/>
            <a:ext cx="7620000" cy="704850"/>
          </a:xfrm>
        </p:spPr>
        <p:txBody>
          <a:bodyPr/>
          <a:lstStyle>
            <a:lvl1pPr>
              <a:defRPr sz="4000"/>
            </a:lvl1pPr>
          </a:lstStyle>
          <a:p>
            <a:r>
              <a:rPr lang="uk-UA" smtClean="0"/>
              <a:t>Зразок заголовка</a:t>
            </a:r>
            <a:endParaRPr lang="en-US"/>
          </a:p>
        </p:txBody>
      </p:sp>
      <p:sp>
        <p:nvSpPr>
          <p:cNvPr id="3075" name="Rectangle 3"/>
          <p:cNvSpPr>
            <a:spLocks noGrp="1" noChangeArrowheads="1"/>
          </p:cNvSpPr>
          <p:nvPr>
            <p:ph type="subTitle" idx="1"/>
          </p:nvPr>
        </p:nvSpPr>
        <p:spPr>
          <a:xfrm>
            <a:off x="609600" y="1311275"/>
            <a:ext cx="7620000" cy="441325"/>
          </a:xfrm>
        </p:spPr>
        <p:txBody>
          <a:bodyPr/>
          <a:lstStyle>
            <a:lvl1pPr marL="0" indent="0">
              <a:buFontTx/>
              <a:buNone/>
              <a:defRPr sz="2800"/>
            </a:lvl1pPr>
          </a:lstStyle>
          <a:p>
            <a:r>
              <a:rPr lang="uk-UA" smtClean="0"/>
              <a:t>Зразок підзаголовка</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781800" y="219075"/>
            <a:ext cx="2181225" cy="5495925"/>
          </a:xfrm>
        </p:spPr>
        <p:txBody>
          <a:bodyPr vert="eaVert"/>
          <a:lstStyle/>
          <a:p>
            <a:r>
              <a:rPr lang="uk-UA" smtClean="0"/>
              <a:t>Зразок заголовка</a:t>
            </a:r>
            <a:endParaRPr lang="ru-RU"/>
          </a:p>
        </p:txBody>
      </p:sp>
      <p:sp>
        <p:nvSpPr>
          <p:cNvPr id="3" name="Місце для вертикального тексту 2"/>
          <p:cNvSpPr>
            <a:spLocks noGrp="1"/>
          </p:cNvSpPr>
          <p:nvPr>
            <p:ph type="body" orient="vert" idx="1"/>
          </p:nvPr>
        </p:nvSpPr>
        <p:spPr>
          <a:xfrm>
            <a:off x="238125" y="219075"/>
            <a:ext cx="6391275" cy="5495925"/>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uk-UA" smtClean="0"/>
              <a:t>Зразок заголовка</a:t>
            </a:r>
            <a:endParaRPr lang="ru-RU"/>
          </a:p>
        </p:txBody>
      </p:sp>
      <p:sp>
        <p:nvSpPr>
          <p:cNvPr id="3" name="Місце для тексту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uk-UA" smtClean="0"/>
              <a:t>Зразок тексту</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місту 2"/>
          <p:cNvSpPr>
            <a:spLocks noGrp="1"/>
          </p:cNvSpPr>
          <p:nvPr>
            <p:ph sz="half" idx="1"/>
          </p:nvPr>
        </p:nvSpPr>
        <p:spPr>
          <a:xfrm>
            <a:off x="1219200" y="1447800"/>
            <a:ext cx="3581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вмісту 3"/>
          <p:cNvSpPr>
            <a:spLocks noGrp="1"/>
          </p:cNvSpPr>
          <p:nvPr>
            <p:ph sz="half" idx="2"/>
          </p:nvPr>
        </p:nvSpPr>
        <p:spPr>
          <a:xfrm>
            <a:off x="4953000" y="1447800"/>
            <a:ext cx="3581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uk-UA" smtClean="0"/>
              <a:t>Зразок заголовка</a:t>
            </a:r>
            <a:endParaRPr lang="ru-RU"/>
          </a:p>
        </p:txBody>
      </p:sp>
      <p:sp>
        <p:nvSpPr>
          <p:cNvPr id="3" name="Місце для тексту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Місце для вмісту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5" name="Місце для тексту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Місце для вмісту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uk-UA" smtClean="0"/>
              <a:t>Зразок заголовка</a:t>
            </a:r>
            <a:endParaRPr lang="ru-RU"/>
          </a:p>
        </p:txBody>
      </p:sp>
      <p:sp>
        <p:nvSpPr>
          <p:cNvPr id="3" name="Місце для вмісту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тексту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uk-UA" smtClean="0"/>
              <a:t>Зразок заголовка</a:t>
            </a:r>
            <a:endParaRPr lang="ru-RU"/>
          </a:p>
        </p:txBody>
      </p:sp>
      <p:sp>
        <p:nvSpPr>
          <p:cNvPr id="3" name="Місце для зображення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smtClean="0"/>
              <a:t>Клацніть піктограму, щоб додати зображення</a:t>
            </a:r>
            <a:endParaRPr lang="ru-RU"/>
          </a:p>
        </p:txBody>
      </p:sp>
      <p:sp>
        <p:nvSpPr>
          <p:cNvPr id="4" name="Місце для тексту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8125" y="219075"/>
            <a:ext cx="8724900" cy="7159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uk-UA" smtClean="0"/>
              <a:t>Зразок заголовка</a:t>
            </a:r>
            <a:endParaRPr lang="en-US" smtClean="0"/>
          </a:p>
        </p:txBody>
      </p:sp>
      <p:sp>
        <p:nvSpPr>
          <p:cNvPr id="1027" name="Rectangle 3"/>
          <p:cNvSpPr>
            <a:spLocks noGrp="1" noChangeArrowheads="1"/>
          </p:cNvSpPr>
          <p:nvPr>
            <p:ph type="body" idx="1"/>
          </p:nvPr>
        </p:nvSpPr>
        <p:spPr bwMode="auto">
          <a:xfrm>
            <a:off x="1219200" y="1447800"/>
            <a:ext cx="73152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itchFamily="34" charset="0"/>
        </a:defRPr>
      </a:lvl2pPr>
      <a:lvl3pPr algn="l" rtl="0" eaLnBrk="1" fontAlgn="base" hangingPunct="1">
        <a:spcBef>
          <a:spcPct val="0"/>
        </a:spcBef>
        <a:spcAft>
          <a:spcPct val="0"/>
        </a:spcAft>
        <a:defRPr sz="4400">
          <a:solidFill>
            <a:schemeClr val="bg1"/>
          </a:solidFill>
          <a:latin typeface="Microsoft Sans Serif" pitchFamily="34" charset="0"/>
        </a:defRPr>
      </a:lvl3pPr>
      <a:lvl4pPr algn="l" rtl="0" eaLnBrk="1" fontAlgn="base" hangingPunct="1">
        <a:spcBef>
          <a:spcPct val="0"/>
        </a:spcBef>
        <a:spcAft>
          <a:spcPct val="0"/>
        </a:spcAft>
        <a:defRPr sz="4400">
          <a:solidFill>
            <a:schemeClr val="bg1"/>
          </a:solidFill>
          <a:latin typeface="Microsoft Sans Serif" pitchFamily="34" charset="0"/>
        </a:defRPr>
      </a:lvl4pPr>
      <a:lvl5pPr algn="l" rtl="0" eaLnBrk="1" fontAlgn="base" hangingPunct="1">
        <a:spcBef>
          <a:spcPct val="0"/>
        </a:spcBef>
        <a:spcAft>
          <a:spcPct val="0"/>
        </a:spcAft>
        <a:defRPr sz="4400">
          <a:solidFill>
            <a:schemeClr val="bg1"/>
          </a:solidFill>
          <a:latin typeface="Microsoft Sans Serif" pitchFamily="34" charset="0"/>
        </a:defRPr>
      </a:lvl5pPr>
      <a:lvl6pPr marL="457200" algn="l" rtl="0" eaLnBrk="1" fontAlgn="base" hangingPunct="1">
        <a:spcBef>
          <a:spcPct val="0"/>
        </a:spcBef>
        <a:spcAft>
          <a:spcPct val="0"/>
        </a:spcAft>
        <a:defRPr sz="4400">
          <a:solidFill>
            <a:schemeClr val="bg1"/>
          </a:solidFill>
          <a:latin typeface="Microsoft Sans Serif" pitchFamily="34" charset="0"/>
        </a:defRPr>
      </a:lvl6pPr>
      <a:lvl7pPr marL="914400" algn="l" rtl="0" eaLnBrk="1" fontAlgn="base" hangingPunct="1">
        <a:spcBef>
          <a:spcPct val="0"/>
        </a:spcBef>
        <a:spcAft>
          <a:spcPct val="0"/>
        </a:spcAft>
        <a:defRPr sz="4400">
          <a:solidFill>
            <a:schemeClr val="bg1"/>
          </a:solidFill>
          <a:latin typeface="Microsoft Sans Serif" pitchFamily="34" charset="0"/>
        </a:defRPr>
      </a:lvl7pPr>
      <a:lvl8pPr marL="1371600" algn="l" rtl="0" eaLnBrk="1" fontAlgn="base" hangingPunct="1">
        <a:spcBef>
          <a:spcPct val="0"/>
        </a:spcBef>
        <a:spcAft>
          <a:spcPct val="0"/>
        </a:spcAft>
        <a:defRPr sz="4400">
          <a:solidFill>
            <a:schemeClr val="bg1"/>
          </a:solidFill>
          <a:latin typeface="Microsoft Sans Serif" pitchFamily="34" charset="0"/>
        </a:defRPr>
      </a:lvl8pPr>
      <a:lvl9pPr marL="1828800" algn="l" rtl="0" eaLnBrk="1" fontAlgn="base" hangingPunct="1">
        <a:spcBef>
          <a:spcPct val="0"/>
        </a:spcBef>
        <a:spcAft>
          <a:spcPct val="0"/>
        </a:spcAft>
        <a:defRPr sz="4400">
          <a:solidFill>
            <a:schemeClr val="bg1"/>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a:solidFill>
            <a:schemeClr val="bg1"/>
          </a:solidFill>
          <a:latin typeface="+mn-lt"/>
        </a:defRPr>
      </a:lvl2pPr>
      <a:lvl3pPr marL="1143000" indent="-228600" algn="l" rtl="0" eaLnBrk="1" fontAlgn="base" hangingPunct="1">
        <a:spcBef>
          <a:spcPct val="20000"/>
        </a:spcBef>
        <a:spcAft>
          <a:spcPct val="0"/>
        </a:spcAft>
        <a:buChar char="•"/>
        <a:defRPr sz="24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609600" y="565150"/>
            <a:ext cx="8320118" cy="2006594"/>
          </a:xfrm>
        </p:spPr>
        <p:txBody>
          <a:bodyPr/>
          <a:lstStyle/>
          <a:p>
            <a:r>
              <a:rPr lang="uk-UA" sz="4400" b="1" dirty="0">
                <a:solidFill>
                  <a:srgbClr val="FFFF00"/>
                </a:solidFill>
                <a:effectLst>
                  <a:outerShdw blurRad="38100" dist="38100" dir="2700000" algn="tl">
                    <a:srgbClr val="000000">
                      <a:alpha val="43137"/>
                    </a:srgbClr>
                  </a:outerShdw>
                </a:effectLst>
                <a:latin typeface="+mj-lt"/>
                <a:ea typeface="+mj-ea"/>
                <a:cs typeface="+mj-cs"/>
              </a:rPr>
              <a:t>1.2. Види підприємств та об’єднань, їх організаційно-економічні основи </a:t>
            </a:r>
            <a:endParaRPr lang="ru-RU" sz="4400" b="1" dirty="0">
              <a:solidFill>
                <a:srgbClr val="FFFF00"/>
              </a:solidFill>
              <a:effectLst>
                <a:outerShdw blurRad="38100" dist="38100" dir="2700000" algn="tl">
                  <a:srgbClr val="000000">
                    <a:alpha val="43137"/>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14282" y="142852"/>
            <a:ext cx="8786874" cy="12157174"/>
          </a:xfrm>
          <a:prstGeom prst="rect">
            <a:avLst/>
          </a:prstGeom>
        </p:spPr>
        <p:txBody>
          <a:bodyPr wrap="square">
            <a:spAutoFit/>
          </a:bodyPr>
          <a:lstStyle/>
          <a:p>
            <a:pPr algn="l"/>
            <a:r>
              <a:rPr lang="uk-UA" sz="2800" dirty="0" smtClean="0">
                <a:solidFill>
                  <a:srgbClr val="FFC000"/>
                </a:solidFill>
                <a:effectLst>
                  <a:outerShdw blurRad="38100" dist="38100" dir="2700000" algn="tl">
                    <a:srgbClr val="000000">
                      <a:alpha val="43137"/>
                    </a:srgbClr>
                  </a:outerShdw>
                </a:effectLst>
              </a:rPr>
              <a:t>Приватне підприємство</a:t>
            </a:r>
          </a:p>
          <a:p>
            <a:pPr algn="l"/>
            <a:endParaRPr lang="uk-UA" dirty="0" smtClean="0">
              <a:solidFill>
                <a:srgbClr val="FFC000"/>
              </a:solidFill>
              <a:effectLst>
                <a:outerShdw blurRad="38100" dist="38100" dir="2700000" algn="tl">
                  <a:srgbClr val="000000">
                    <a:alpha val="43137"/>
                  </a:srgbClr>
                </a:outerShdw>
              </a:effectLst>
            </a:endParaRPr>
          </a:p>
          <a:p>
            <a:pPr algn="just"/>
            <a:r>
              <a:rPr lang="uk-UA" sz="1800" b="1" i="1" dirty="0" smtClean="0">
                <a:solidFill>
                  <a:srgbClr val="FFC000"/>
                </a:solidFill>
                <a:effectLst>
                  <a:outerShdw blurRad="38100" dist="38100" dir="2700000" algn="tl">
                    <a:srgbClr val="000000">
                      <a:alpha val="43137"/>
                    </a:srgbClr>
                  </a:outerShdw>
                </a:effectLst>
              </a:rPr>
              <a:t>Приватне підприємство </a:t>
            </a:r>
            <a:r>
              <a:rPr lang="uk-UA" sz="1800" dirty="0" smtClean="0">
                <a:solidFill>
                  <a:srgbClr val="FFFF00"/>
                </a:solidFill>
                <a:effectLst>
                  <a:outerShdw blurRad="38100" dist="38100" dir="2700000" algn="tl">
                    <a:srgbClr val="000000">
                      <a:alpha val="43137"/>
                    </a:srgbClr>
                  </a:outerShdw>
                </a:effectLst>
              </a:rPr>
              <a:t>- це самостійний господарюючий статутний суб’єкт, що є юридичною особою, має самостійний баланс, власні основні й оборотні кошти, розрахунковий та інші рахунки в банках, укладає угоди, може створювати філії та представництва і бути засновником або членом асоціацій, інших об’єднань.</a:t>
            </a:r>
            <a:endParaRPr lang="ru-RU" sz="1800" dirty="0" smtClean="0">
              <a:solidFill>
                <a:srgbClr val="FFFF00"/>
              </a:solidFill>
              <a:effectLst>
                <a:outerShdw blurRad="38100" dist="38100" dir="2700000" algn="tl">
                  <a:srgbClr val="000000">
                    <a:alpha val="43137"/>
                  </a:srgbClr>
                </a:outerShdw>
              </a:effectLst>
            </a:endParaRPr>
          </a:p>
          <a:p>
            <a:pPr algn="just"/>
            <a:endParaRPr lang="uk-UA" sz="1800" dirty="0" smtClean="0">
              <a:solidFill>
                <a:srgbClr val="FFFF00"/>
              </a:solidFill>
              <a:effectLst>
                <a:outerShdw blurRad="38100" dist="38100" dir="2700000" algn="tl">
                  <a:srgbClr val="000000">
                    <a:alpha val="43137"/>
                  </a:srgbClr>
                </a:outerShdw>
              </a:effectLst>
            </a:endParaRPr>
          </a:p>
          <a:p>
            <a:pPr algn="just"/>
            <a:r>
              <a:rPr lang="uk-UA" sz="1400" dirty="0" smtClean="0">
                <a:solidFill>
                  <a:srgbClr val="FFFF00"/>
                </a:solidFill>
                <a:effectLst>
                  <a:outerShdw blurRad="38100" dist="38100" dir="2700000" algn="tl">
                    <a:srgbClr val="000000">
                      <a:alpha val="43137"/>
                    </a:srgbClr>
                  </a:outerShdw>
                </a:effectLst>
              </a:rPr>
              <a:t>Засновниками (власниками) таких підприємств стали колишні керівники КСП, які мали досвід керівництва великими підприємствами і користувалися довір’ям членів колективного підприємства.</a:t>
            </a:r>
          </a:p>
          <a:p>
            <a:pPr algn="just"/>
            <a:endParaRPr lang="uk-UA" sz="1400" dirty="0" smtClean="0">
              <a:solidFill>
                <a:srgbClr val="FFFF00"/>
              </a:solidFill>
              <a:effectLst>
                <a:outerShdw blurRad="38100" dist="38100" dir="2700000" algn="tl">
                  <a:srgbClr val="000000">
                    <a:alpha val="43137"/>
                  </a:srgbClr>
                </a:outerShdw>
              </a:effectLst>
            </a:endParaRPr>
          </a:p>
          <a:p>
            <a:pPr algn="just"/>
            <a:r>
              <a:rPr lang="uk-UA" sz="1400" dirty="0" smtClean="0">
                <a:solidFill>
                  <a:srgbClr val="FFFF00"/>
                </a:solidFill>
                <a:effectLst>
                  <a:outerShdw blurRad="38100" dist="38100" dir="2700000" algn="tl">
                    <a:srgbClr val="000000">
                      <a:alpha val="43137"/>
                    </a:srgbClr>
                  </a:outerShdw>
                </a:effectLst>
              </a:rPr>
              <a:t>Головна мета створення приватного підприємства на базі КСП - взяти в оренду майнові і земельні паї колишніх членів КСП, зберегти по можливості цілісність майнового комплексу та земельного масиву і завдяки приватній ініціативі, вмілому менеджменту й повній майновій відповідальності за наслідки господарювання отримати прибуток, повною мірою використовуючи при цьому фактор масштабів виробництва та можливості економного використання ресурсів.</a:t>
            </a:r>
          </a:p>
          <a:p>
            <a:pPr algn="just"/>
            <a:endParaRPr lang="uk-UA" sz="1400" dirty="0" smtClean="0">
              <a:solidFill>
                <a:srgbClr val="FFFF00"/>
              </a:solidFill>
              <a:effectLst>
                <a:outerShdw blurRad="38100" dist="38100" dir="2700000" algn="tl">
                  <a:srgbClr val="000000">
                    <a:alpha val="43137"/>
                  </a:srgbClr>
                </a:outerShdw>
              </a:effectLst>
            </a:endParaRPr>
          </a:p>
          <a:p>
            <a:pPr algn="just"/>
            <a:r>
              <a:rPr lang="uk-UA" sz="1400" dirty="0" smtClean="0">
                <a:solidFill>
                  <a:srgbClr val="FFFF00"/>
                </a:solidFill>
                <a:effectLst>
                  <a:outerShdw blurRad="38100" dist="38100" dir="2700000" algn="tl">
                    <a:srgbClr val="000000">
                      <a:alpha val="43137"/>
                    </a:srgbClr>
                  </a:outerShdw>
                </a:effectLst>
              </a:rPr>
              <a:t>Основні питання діяльності приватного підприємства вирішуються його власником.</a:t>
            </a:r>
          </a:p>
          <a:p>
            <a:pPr algn="just"/>
            <a:endParaRPr lang="uk-UA" sz="1400" dirty="0" smtClean="0">
              <a:solidFill>
                <a:srgbClr val="FFFF00"/>
              </a:solidFill>
              <a:effectLst>
                <a:outerShdw blurRad="38100" dist="38100" dir="2700000" algn="tl">
                  <a:srgbClr val="000000">
                    <a:alpha val="43137"/>
                  </a:srgbClr>
                </a:outerShdw>
              </a:effectLst>
            </a:endParaRPr>
          </a:p>
          <a:p>
            <a:pPr algn="just"/>
            <a:r>
              <a:rPr lang="uk-UA" sz="1400" dirty="0" smtClean="0">
                <a:solidFill>
                  <a:srgbClr val="FFFF00"/>
                </a:solidFill>
                <a:effectLst>
                  <a:outerShdw blurRad="38100" dist="38100" dir="2700000" algn="tl">
                    <a:srgbClr val="000000">
                      <a:alpha val="43137"/>
                    </a:srgbClr>
                  </a:outerShdw>
                </a:effectLst>
              </a:rPr>
              <a:t>До земель приватного підприємства належать землі, придбані ним у приватну власність, одержані в постійне користування, а також взяті в оренду в колишніх членів КСП, інших юридичних та фізичних осіб.</a:t>
            </a:r>
          </a:p>
          <a:p>
            <a:pPr algn="just"/>
            <a:endParaRPr lang="uk-UA" sz="1400" dirty="0" smtClean="0">
              <a:solidFill>
                <a:srgbClr val="FFFF00"/>
              </a:solidFill>
              <a:effectLst>
                <a:outerShdw blurRad="38100" dist="38100" dir="2700000" algn="tl">
                  <a:srgbClr val="000000">
                    <a:alpha val="43137"/>
                  </a:srgbClr>
                </a:outerShdw>
              </a:effectLst>
            </a:endParaRPr>
          </a:p>
          <a:p>
            <a:pPr algn="just"/>
            <a:r>
              <a:rPr lang="uk-UA" sz="1400" dirty="0" smtClean="0">
                <a:solidFill>
                  <a:srgbClr val="FFFF00"/>
                </a:solidFill>
                <a:effectLst>
                  <a:outerShdw blurRad="38100" dist="38100" dir="2700000" algn="tl">
                    <a:srgbClr val="000000">
                      <a:alpha val="43137"/>
                    </a:srgbClr>
                  </a:outerShdw>
                </a:effectLst>
              </a:rPr>
              <a:t>Реорганізація або ліквідація підприємства відбувається або за рішенням власника, або у зв’язку з визнанням його банкрутом.</a:t>
            </a:r>
            <a:endParaRPr lang="ru-RU" sz="1400" dirty="0" smtClean="0">
              <a:solidFill>
                <a:srgbClr val="FFFF00"/>
              </a:solidFill>
              <a:effectLst>
                <a:outerShdw blurRad="38100" dist="38100" dir="2700000" algn="tl">
                  <a:srgbClr val="000000">
                    <a:alpha val="43137"/>
                  </a:srgbClr>
                </a:outerShdw>
              </a:effectLst>
            </a:endParaRPr>
          </a:p>
          <a:p>
            <a:pPr algn="just"/>
            <a:endParaRPr lang="ru-RU" sz="1400" dirty="0" smtClean="0">
              <a:solidFill>
                <a:srgbClr val="FFFF00"/>
              </a:solidFill>
              <a:effectLst>
                <a:outerShdw blurRad="38100" dist="38100" dir="2700000" algn="tl">
                  <a:srgbClr val="000000">
                    <a:alpha val="43137"/>
                  </a:srgbClr>
                </a:outerShdw>
              </a:effectLst>
            </a:endParaRPr>
          </a:p>
          <a:p>
            <a:pPr algn="r"/>
            <a:r>
              <a:rPr lang="uk-UA" sz="1400" dirty="0" smtClean="0">
                <a:solidFill>
                  <a:schemeClr val="bg1"/>
                </a:solidFill>
              </a:rPr>
              <a:t>Закони України </a:t>
            </a:r>
            <a:r>
              <a:rPr lang="uk-UA" sz="1400" dirty="0" err="1" smtClean="0">
                <a:solidFill>
                  <a:schemeClr val="bg1"/>
                </a:solidFill>
              </a:rPr>
              <a:t>“Про</a:t>
            </a:r>
            <a:r>
              <a:rPr lang="uk-UA" sz="1400" dirty="0" smtClean="0">
                <a:solidFill>
                  <a:schemeClr val="bg1"/>
                </a:solidFill>
              </a:rPr>
              <a:t> підприємства в </a:t>
            </a:r>
            <a:r>
              <a:rPr lang="uk-UA" sz="1400" dirty="0" err="1" smtClean="0">
                <a:solidFill>
                  <a:schemeClr val="bg1"/>
                </a:solidFill>
              </a:rPr>
              <a:t>Україні”</a:t>
            </a:r>
            <a:r>
              <a:rPr lang="uk-UA" sz="1400" dirty="0" smtClean="0">
                <a:solidFill>
                  <a:schemeClr val="bg1"/>
                </a:solidFill>
              </a:rPr>
              <a:t> (1991), </a:t>
            </a:r>
            <a:r>
              <a:rPr lang="uk-UA" sz="1400" dirty="0" err="1" smtClean="0">
                <a:solidFill>
                  <a:schemeClr val="bg1"/>
                </a:solidFill>
              </a:rPr>
              <a:t>“Про</a:t>
            </a:r>
            <a:r>
              <a:rPr lang="uk-UA" sz="1400" dirty="0" smtClean="0">
                <a:solidFill>
                  <a:schemeClr val="bg1"/>
                </a:solidFill>
              </a:rPr>
              <a:t> </a:t>
            </a:r>
            <a:r>
              <a:rPr lang="uk-UA" sz="1400" dirty="0" err="1" smtClean="0">
                <a:solidFill>
                  <a:schemeClr val="bg1"/>
                </a:solidFill>
              </a:rPr>
              <a:t>підприємництво”</a:t>
            </a:r>
            <a:r>
              <a:rPr lang="uk-UA" sz="1400" dirty="0" smtClean="0">
                <a:solidFill>
                  <a:schemeClr val="bg1"/>
                </a:solidFill>
              </a:rPr>
              <a:t> (1991).</a:t>
            </a:r>
            <a:endParaRPr lang="uk-UA" sz="1400" dirty="0" smtClean="0">
              <a:solidFill>
                <a:schemeClr val="bg1"/>
              </a:solidFill>
              <a:effectLst>
                <a:outerShdw blurRad="38100" dist="38100" dir="2700000" algn="tl">
                  <a:srgbClr val="000000">
                    <a:alpha val="43137"/>
                  </a:srgbClr>
                </a:outerShdw>
              </a:effectLst>
            </a:endParaRPr>
          </a:p>
          <a:p>
            <a:pPr algn="just"/>
            <a:endParaRPr lang="uk-UA" sz="1800" dirty="0" smtClean="0">
              <a:solidFill>
                <a:srgbClr val="FFFF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a:solidFill>
                <a:srgbClr val="FFC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14282" y="142852"/>
            <a:ext cx="8786874" cy="11326178"/>
          </a:xfrm>
          <a:prstGeom prst="rect">
            <a:avLst/>
          </a:prstGeom>
        </p:spPr>
        <p:txBody>
          <a:bodyPr wrap="square">
            <a:spAutoFit/>
          </a:bodyPr>
          <a:lstStyle/>
          <a:p>
            <a:pPr algn="l"/>
            <a:r>
              <a:rPr lang="uk-UA" sz="2800" dirty="0" smtClean="0">
                <a:solidFill>
                  <a:srgbClr val="FFC000"/>
                </a:solidFill>
                <a:effectLst>
                  <a:outerShdw blurRad="38100" dist="38100" dir="2700000" algn="tl">
                    <a:srgbClr val="000000">
                      <a:alpha val="43137"/>
                    </a:srgbClr>
                  </a:outerShdw>
                </a:effectLst>
              </a:rPr>
              <a:t>Агропромислова інтеграція</a:t>
            </a:r>
          </a:p>
          <a:p>
            <a:pPr algn="l"/>
            <a:endParaRPr lang="uk-UA" sz="1200" dirty="0" smtClean="0">
              <a:solidFill>
                <a:srgbClr val="FFC000"/>
              </a:solidFill>
              <a:effectLst>
                <a:outerShdw blurRad="38100" dist="38100" dir="2700000" algn="tl">
                  <a:srgbClr val="000000">
                    <a:alpha val="43137"/>
                  </a:srgbClr>
                </a:outerShdw>
              </a:effectLst>
            </a:endParaRPr>
          </a:p>
          <a:p>
            <a:pPr algn="just"/>
            <a:r>
              <a:rPr lang="uk-UA" sz="1400" dirty="0" smtClean="0">
                <a:solidFill>
                  <a:srgbClr val="FFC000"/>
                </a:solidFill>
                <a:effectLst>
                  <a:outerShdw blurRad="38100" dist="38100" dir="2700000" algn="tl">
                    <a:srgbClr val="000000">
                      <a:alpha val="43137"/>
                    </a:srgbClr>
                  </a:outerShdw>
                </a:effectLst>
              </a:rPr>
              <a:t>Підприємства мають право на добровільних засадах об’єднувати свою виробничу, наукову, комерційну та інші види діяльності. Залежно від способу об’єднання розрізняють </a:t>
            </a:r>
            <a:r>
              <a:rPr lang="uk-UA" sz="1400" dirty="0" smtClean="0">
                <a:solidFill>
                  <a:srgbClr val="FFC000"/>
                </a:solidFill>
                <a:effectLst>
                  <a:outerShdw blurRad="38100" dist="38100" dir="2700000" algn="tl">
                    <a:srgbClr val="000000">
                      <a:alpha val="43137"/>
                    </a:srgbClr>
                  </a:outerShdw>
                </a:effectLst>
              </a:rPr>
              <a:t>:</a:t>
            </a:r>
          </a:p>
          <a:p>
            <a:pPr algn="just"/>
            <a:endParaRPr lang="ru-RU" sz="1400" dirty="0" smtClean="0">
              <a:solidFill>
                <a:srgbClr val="FFFF00"/>
              </a:solidFill>
              <a:effectLst>
                <a:outerShdw blurRad="38100" dist="38100" dir="2700000" algn="tl">
                  <a:srgbClr val="000000">
                    <a:alpha val="43137"/>
                  </a:srgbClr>
                </a:outerShdw>
              </a:effectLst>
            </a:endParaRPr>
          </a:p>
          <a:p>
            <a:pPr algn="just"/>
            <a:r>
              <a:rPr lang="uk-UA" sz="1400" b="1" i="1" dirty="0" smtClean="0">
                <a:solidFill>
                  <a:srgbClr val="FFC000"/>
                </a:solidFill>
                <a:effectLst>
                  <a:outerShdw blurRad="38100" dist="38100" dir="2700000" algn="tl">
                    <a:srgbClr val="000000">
                      <a:alpha val="43137"/>
                    </a:srgbClr>
                  </a:outerShdw>
                </a:effectLst>
              </a:rPr>
              <a:t>Спільні підприємства </a:t>
            </a:r>
            <a:r>
              <a:rPr lang="uk-UA" sz="1400" b="1" i="1" dirty="0" smtClean="0">
                <a:solidFill>
                  <a:srgbClr val="FFC000"/>
                </a:solidFill>
                <a:effectLst>
                  <a:outerShdw blurRad="38100" dist="38100" dir="2700000" algn="tl">
                    <a:srgbClr val="000000">
                      <a:alpha val="43137"/>
                    </a:srgbClr>
                  </a:outerShdw>
                </a:effectLst>
              </a:rPr>
              <a:t> </a:t>
            </a:r>
            <a:r>
              <a:rPr lang="uk-UA" sz="1400" dirty="0" smtClean="0">
                <a:solidFill>
                  <a:srgbClr val="FFFF00"/>
                </a:solidFill>
                <a:effectLst>
                  <a:outerShdw blurRad="38100" dist="38100" dir="2700000" algn="tl">
                    <a:srgbClr val="000000">
                      <a:alpha val="43137"/>
                    </a:srgbClr>
                  </a:outerShdw>
                </a:effectLst>
              </a:rPr>
              <a:t>– </a:t>
            </a:r>
            <a:r>
              <a:rPr lang="uk-UA" sz="1400" dirty="0" smtClean="0">
                <a:solidFill>
                  <a:srgbClr val="FFFF00"/>
                </a:solidFill>
                <a:effectLst>
                  <a:outerShdw blurRad="38100" dist="38100" dir="2700000" algn="tl">
                    <a:srgbClr val="000000">
                      <a:alpha val="43137"/>
                    </a:srgbClr>
                  </a:outerShdw>
                </a:effectLst>
              </a:rPr>
              <a:t>кооперація вітчизняних підприємств з іноземними партнерами</a:t>
            </a:r>
            <a:r>
              <a:rPr lang="uk-UA" sz="1400" dirty="0" smtClean="0">
                <a:solidFill>
                  <a:srgbClr val="FFFF00"/>
                </a:solidFill>
                <a:effectLst>
                  <a:outerShdw blurRad="38100" dist="38100" dir="2700000" algn="tl">
                    <a:srgbClr val="000000">
                      <a:alpha val="43137"/>
                    </a:srgbClr>
                  </a:outerShdw>
                </a:effectLst>
              </a:rPr>
              <a:t>.</a:t>
            </a:r>
          </a:p>
          <a:p>
            <a:pPr algn="just"/>
            <a:endParaRPr lang="ru-RU" sz="1400" dirty="0" smtClean="0">
              <a:solidFill>
                <a:srgbClr val="FFFF00"/>
              </a:solidFill>
              <a:effectLst>
                <a:outerShdw blurRad="38100" dist="38100" dir="2700000" algn="tl">
                  <a:srgbClr val="000000">
                    <a:alpha val="43137"/>
                  </a:srgbClr>
                </a:outerShdw>
              </a:effectLst>
            </a:endParaRPr>
          </a:p>
          <a:p>
            <a:pPr algn="just"/>
            <a:r>
              <a:rPr lang="uk-UA" sz="1400" b="1" i="1" dirty="0" smtClean="0">
                <a:solidFill>
                  <a:srgbClr val="FFC000"/>
                </a:solidFill>
                <a:effectLst>
                  <a:outerShdw blurRad="38100" dist="38100" dir="2700000" algn="tl">
                    <a:srgbClr val="000000">
                      <a:alpha val="43137"/>
                    </a:srgbClr>
                  </a:outerShdw>
                </a:effectLst>
              </a:rPr>
              <a:t>Агропромислові комбінати і об’єднання </a:t>
            </a:r>
            <a:r>
              <a:rPr lang="uk-UA" sz="1400" dirty="0" smtClean="0">
                <a:solidFill>
                  <a:srgbClr val="FFFF00"/>
                </a:solidFill>
                <a:effectLst>
                  <a:outerShdw blurRad="38100" dist="38100" dir="2700000" algn="tl">
                    <a:srgbClr val="000000">
                      <a:alpha val="43137"/>
                    </a:srgbClr>
                  </a:outerShdw>
                </a:effectLst>
              </a:rPr>
              <a:t>– виробничо-господарський комплекс, до складу якого входять підприємства з виробництва, переробки та реалізації через власну фірмову торгівлю. Підприємства мають господарську самостійність і можуть бути різних форм власності</a:t>
            </a:r>
            <a:r>
              <a:rPr lang="uk-UA" sz="1400" dirty="0" smtClean="0">
                <a:solidFill>
                  <a:srgbClr val="FFFF00"/>
                </a:solidFill>
                <a:effectLst>
                  <a:outerShdw blurRad="38100" dist="38100" dir="2700000" algn="tl">
                    <a:srgbClr val="000000">
                      <a:alpha val="43137"/>
                    </a:srgbClr>
                  </a:outerShdw>
                </a:effectLst>
              </a:rPr>
              <a:t>.</a:t>
            </a:r>
          </a:p>
          <a:p>
            <a:pPr algn="just"/>
            <a:endParaRPr lang="ru-RU" sz="1400" dirty="0" smtClean="0">
              <a:solidFill>
                <a:srgbClr val="FFFF00"/>
              </a:solidFill>
              <a:effectLst>
                <a:outerShdw blurRad="38100" dist="38100" dir="2700000" algn="tl">
                  <a:srgbClr val="000000">
                    <a:alpha val="43137"/>
                  </a:srgbClr>
                </a:outerShdw>
              </a:effectLst>
            </a:endParaRPr>
          </a:p>
          <a:p>
            <a:pPr algn="just"/>
            <a:r>
              <a:rPr lang="uk-UA" sz="1400" b="1" i="1" dirty="0" smtClean="0">
                <a:solidFill>
                  <a:srgbClr val="FFC000"/>
                </a:solidFill>
                <a:effectLst>
                  <a:outerShdw blurRad="38100" dist="38100" dir="2700000" algn="tl">
                    <a:srgbClr val="000000">
                      <a:alpha val="43137"/>
                    </a:srgbClr>
                  </a:outerShdw>
                </a:effectLst>
              </a:rPr>
              <a:t>Асоціації</a:t>
            </a:r>
            <a:r>
              <a:rPr lang="uk-UA" sz="1400" dirty="0" smtClean="0">
                <a:solidFill>
                  <a:srgbClr val="FFFF00"/>
                </a:solidFill>
                <a:effectLst>
                  <a:outerShdw blurRad="38100" dist="38100" dir="2700000" algn="tl">
                    <a:srgbClr val="000000">
                      <a:alpha val="43137"/>
                    </a:srgbClr>
                  </a:outerShdw>
                </a:effectLst>
              </a:rPr>
              <a:t> – договірні об’єднання, створені з метою постійної координації господарської                               діяльності; асоціація не має права втручатися у виробничу та комерційну діяльність учасників</a:t>
            </a:r>
            <a:r>
              <a:rPr lang="uk-UA" sz="1400" dirty="0" smtClean="0">
                <a:solidFill>
                  <a:srgbClr val="FFFF00"/>
                </a:solidFill>
                <a:effectLst>
                  <a:outerShdw blurRad="38100" dist="38100" dir="2700000" algn="tl">
                    <a:srgbClr val="000000">
                      <a:alpha val="43137"/>
                    </a:srgbClr>
                  </a:outerShdw>
                </a:effectLst>
              </a:rPr>
              <a:t>.</a:t>
            </a:r>
          </a:p>
          <a:p>
            <a:pPr algn="just"/>
            <a:endParaRPr lang="ru-RU" sz="1400" dirty="0" smtClean="0">
              <a:solidFill>
                <a:srgbClr val="FFFF00"/>
              </a:solidFill>
              <a:effectLst>
                <a:outerShdw blurRad="38100" dist="38100" dir="2700000" algn="tl">
                  <a:srgbClr val="000000">
                    <a:alpha val="43137"/>
                  </a:srgbClr>
                </a:outerShdw>
              </a:effectLst>
            </a:endParaRPr>
          </a:p>
          <a:p>
            <a:pPr algn="just"/>
            <a:r>
              <a:rPr lang="uk-UA" sz="1400" b="1" i="1" dirty="0" smtClean="0">
                <a:solidFill>
                  <a:srgbClr val="FFC000"/>
                </a:solidFill>
                <a:effectLst>
                  <a:outerShdw blurRad="38100" dist="38100" dir="2700000" algn="tl">
                    <a:srgbClr val="000000">
                      <a:alpha val="43137"/>
                    </a:srgbClr>
                  </a:outerShdw>
                </a:effectLst>
              </a:rPr>
              <a:t>Корпорації</a:t>
            </a:r>
            <a:r>
              <a:rPr lang="uk-UA" sz="1400" dirty="0" smtClean="0">
                <a:solidFill>
                  <a:srgbClr val="FFFF00"/>
                </a:solidFill>
                <a:effectLst>
                  <a:outerShdw blurRad="38100" dist="38100" dir="2700000" algn="tl">
                    <a:srgbClr val="000000">
                      <a:alpha val="43137"/>
                    </a:srgbClr>
                  </a:outerShdw>
                </a:effectLst>
              </a:rPr>
              <a:t> – договірні об’єднання ,створені на основі поєднання виробничих, наукових та           комерційних інтересів, з делегуванням окремих повноважень централізованого регулювання діяльності кожного учасника</a:t>
            </a:r>
            <a:r>
              <a:rPr lang="uk-UA" sz="1400" dirty="0" smtClean="0">
                <a:solidFill>
                  <a:srgbClr val="FFFF00"/>
                </a:solidFill>
                <a:effectLst>
                  <a:outerShdw blurRad="38100" dist="38100" dir="2700000" algn="tl">
                    <a:srgbClr val="000000">
                      <a:alpha val="43137"/>
                    </a:srgbClr>
                  </a:outerShdw>
                </a:effectLst>
              </a:rPr>
              <a:t>.</a:t>
            </a:r>
          </a:p>
          <a:p>
            <a:pPr algn="just"/>
            <a:endParaRPr lang="ru-RU" sz="1400" dirty="0" smtClean="0">
              <a:solidFill>
                <a:srgbClr val="FFFF00"/>
              </a:solidFill>
              <a:effectLst>
                <a:outerShdw blurRad="38100" dist="38100" dir="2700000" algn="tl">
                  <a:srgbClr val="000000">
                    <a:alpha val="43137"/>
                  </a:srgbClr>
                </a:outerShdw>
              </a:effectLst>
            </a:endParaRPr>
          </a:p>
          <a:p>
            <a:pPr algn="just"/>
            <a:r>
              <a:rPr lang="uk-UA" sz="1400" b="1" i="1" dirty="0" smtClean="0">
                <a:solidFill>
                  <a:srgbClr val="FFC000"/>
                </a:solidFill>
                <a:effectLst>
                  <a:outerShdw blurRad="38100" dist="38100" dir="2700000" algn="tl">
                    <a:srgbClr val="000000">
                      <a:alpha val="43137"/>
                    </a:srgbClr>
                  </a:outerShdw>
                </a:effectLst>
              </a:rPr>
              <a:t>Агроконсорціуми</a:t>
            </a:r>
            <a:r>
              <a:rPr lang="uk-UA" sz="1400" dirty="0" smtClean="0">
                <a:solidFill>
                  <a:srgbClr val="FFFF00"/>
                </a:solidFill>
                <a:effectLst>
                  <a:outerShdw blurRad="38100" dist="38100" dir="2700000" algn="tl">
                    <a:srgbClr val="000000">
                      <a:alpha val="43137"/>
                    </a:srgbClr>
                  </a:outerShdw>
                </a:effectLst>
              </a:rPr>
              <a:t> – кооперація кількох підприємств різних галузей народного господарства, організацій та банків, які залишаються самостійними, для спільного здійснення програми з виробництва, переробки, зберігання та реалізації с.-г. продукції (можуть бути регіональними, міжгалузевими і навіть міжнародними</a:t>
            </a:r>
            <a:r>
              <a:rPr lang="uk-UA" sz="1400" dirty="0" smtClean="0">
                <a:solidFill>
                  <a:srgbClr val="FFFF00"/>
                </a:solidFill>
                <a:effectLst>
                  <a:outerShdw blurRad="38100" dist="38100" dir="2700000" algn="tl">
                    <a:srgbClr val="000000">
                      <a:alpha val="43137"/>
                    </a:srgbClr>
                  </a:outerShdw>
                </a:effectLst>
              </a:rPr>
              <a:t>).</a:t>
            </a:r>
          </a:p>
          <a:p>
            <a:pPr algn="just"/>
            <a:endParaRPr lang="ru-RU" sz="1400" dirty="0" smtClean="0">
              <a:solidFill>
                <a:srgbClr val="FFFF00"/>
              </a:solidFill>
              <a:effectLst>
                <a:outerShdw blurRad="38100" dist="38100" dir="2700000" algn="tl">
                  <a:srgbClr val="000000">
                    <a:alpha val="43137"/>
                  </a:srgbClr>
                </a:outerShdw>
              </a:effectLst>
            </a:endParaRPr>
          </a:p>
          <a:p>
            <a:pPr algn="just"/>
            <a:r>
              <a:rPr lang="uk-UA" sz="1400" b="1" i="1" dirty="0" smtClean="0">
                <a:solidFill>
                  <a:srgbClr val="FFC000"/>
                </a:solidFill>
                <a:effectLst>
                  <a:outerShdw blurRad="38100" dist="38100" dir="2700000" algn="tl">
                    <a:srgbClr val="000000">
                      <a:alpha val="43137"/>
                    </a:srgbClr>
                  </a:outerShdw>
                </a:effectLst>
              </a:rPr>
              <a:t>Концерни</a:t>
            </a:r>
            <a:r>
              <a:rPr lang="uk-UA" sz="1400" dirty="0" smtClean="0">
                <a:solidFill>
                  <a:srgbClr val="FFFF00"/>
                </a:solidFill>
                <a:effectLst>
                  <a:outerShdw blurRad="38100" dist="38100" dir="2700000" algn="tl">
                    <a:srgbClr val="000000">
                      <a:alpha val="43137"/>
                    </a:srgbClr>
                  </a:outerShdw>
                </a:effectLst>
              </a:rPr>
              <a:t> – статутні об’єднання підприємств промисловості, наукових організацій, транспорту, банків, торгівлі тощо на основі повної фінансової залежності від одного або групи підприємців</a:t>
            </a:r>
            <a:r>
              <a:rPr lang="uk-UA" sz="1400" dirty="0" smtClean="0">
                <a:solidFill>
                  <a:srgbClr val="FFFF00"/>
                </a:solidFill>
                <a:effectLst>
                  <a:outerShdw blurRad="38100" dist="38100" dir="2700000" algn="tl">
                    <a:srgbClr val="000000">
                      <a:alpha val="43137"/>
                    </a:srgbClr>
                  </a:outerShdw>
                </a:effectLst>
              </a:rPr>
              <a:t>.</a:t>
            </a:r>
          </a:p>
          <a:p>
            <a:pPr algn="just"/>
            <a:endParaRPr lang="ru-RU" sz="1400" dirty="0" smtClean="0">
              <a:solidFill>
                <a:srgbClr val="FFFF00"/>
              </a:solidFill>
              <a:effectLst>
                <a:outerShdw blurRad="38100" dist="38100" dir="2700000" algn="tl">
                  <a:srgbClr val="000000">
                    <a:alpha val="43137"/>
                  </a:srgbClr>
                </a:outerShdw>
              </a:effectLst>
            </a:endParaRPr>
          </a:p>
          <a:p>
            <a:pPr algn="just"/>
            <a:r>
              <a:rPr lang="uk-UA" sz="1400" b="1" i="1" dirty="0" smtClean="0">
                <a:solidFill>
                  <a:srgbClr val="FFC000"/>
                </a:solidFill>
                <a:effectLst>
                  <a:outerShdw blurRad="38100" dist="38100" dir="2700000" algn="tl">
                    <a:srgbClr val="000000">
                      <a:alpha val="43137"/>
                    </a:srgbClr>
                  </a:outerShdw>
                </a:effectLst>
              </a:rPr>
              <a:t>Холдинг</a:t>
            </a:r>
            <a:r>
              <a:rPr lang="uk-UA" sz="1400" b="1" dirty="0" smtClean="0">
                <a:solidFill>
                  <a:srgbClr val="FFFF00"/>
                </a:solidFill>
                <a:effectLst>
                  <a:outerShdw blurRad="38100" dist="38100" dir="2700000" algn="tl">
                    <a:srgbClr val="000000">
                      <a:alpha val="43137"/>
                    </a:srgbClr>
                  </a:outerShdw>
                </a:effectLst>
              </a:rPr>
              <a:t> </a:t>
            </a:r>
            <a:r>
              <a:rPr lang="uk-UA" sz="1400" b="1" dirty="0" smtClean="0">
                <a:solidFill>
                  <a:srgbClr val="FFFF00"/>
                </a:solidFill>
                <a:effectLst>
                  <a:outerShdw blurRad="38100" dist="38100" dir="2700000" algn="tl">
                    <a:srgbClr val="000000">
                      <a:alpha val="43137"/>
                    </a:srgbClr>
                  </a:outerShdw>
                </a:effectLst>
              </a:rPr>
              <a:t>– </a:t>
            </a:r>
            <a:r>
              <a:rPr lang="uk-UA" sz="1400" dirty="0" smtClean="0">
                <a:solidFill>
                  <a:srgbClr val="FFFF00"/>
                </a:solidFill>
                <a:effectLst>
                  <a:outerShdw blurRad="38100" dist="38100" dir="2700000" algn="tl">
                    <a:srgbClr val="000000">
                      <a:alpha val="43137"/>
                    </a:srgbClr>
                  </a:outerShdw>
                </a:effectLst>
              </a:rPr>
              <a:t>підприємства, що скуповують контрольні пакети акцій інших підприємств з метою встановлення над ними виробничого та фінансового контролю.</a:t>
            </a:r>
            <a:endParaRPr lang="ru-RU" sz="1400" dirty="0" smtClean="0">
              <a:solidFill>
                <a:srgbClr val="FFFF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a:solidFill>
                <a:srgbClr val="FFC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Місце для вмісту 4"/>
          <p:cNvSpPr>
            <a:spLocks noGrp="1"/>
          </p:cNvSpPr>
          <p:nvPr>
            <p:ph idx="1"/>
          </p:nvPr>
        </p:nvSpPr>
        <p:spPr>
          <a:xfrm>
            <a:off x="142844" y="214290"/>
            <a:ext cx="8858312" cy="6500858"/>
          </a:xfrm>
        </p:spPr>
        <p:txBody>
          <a:bodyPr/>
          <a:lstStyle/>
          <a:p>
            <a:pPr marL="0" indent="0" algn="just">
              <a:buNone/>
            </a:pPr>
            <a:r>
              <a:rPr lang="uk-UA" sz="2600" dirty="0" smtClean="0">
                <a:solidFill>
                  <a:srgbClr val="002060"/>
                </a:solidFill>
                <a:latin typeface="+mn-lt"/>
                <a:ea typeface="+mn-ea"/>
                <a:cs typeface="+mn-cs"/>
              </a:rPr>
              <a:t>Формування </a:t>
            </a:r>
            <a:r>
              <a:rPr lang="uk-UA" sz="2600" dirty="0">
                <a:solidFill>
                  <a:srgbClr val="002060"/>
                </a:solidFill>
                <a:latin typeface="+mn-lt"/>
                <a:ea typeface="+mn-ea"/>
                <a:cs typeface="+mn-cs"/>
              </a:rPr>
              <a:t>аграрного ринку передбачає функціонування різних організаційних форм: приватні, приватно-орендні, державні підприємства, господарські товариства, у тому числі акціонерні товариства, селянські (фермерські) господарства та їх об’єднання </a:t>
            </a:r>
            <a:r>
              <a:rPr lang="uk-UA" sz="2600" dirty="0" smtClean="0">
                <a:solidFill>
                  <a:srgbClr val="002060"/>
                </a:solidFill>
                <a:latin typeface="+mn-lt"/>
                <a:ea typeface="+mn-ea"/>
                <a:cs typeface="+mn-cs"/>
              </a:rPr>
              <a:t>– холдингові компанії</a:t>
            </a:r>
            <a:r>
              <a:rPr lang="uk-UA" sz="2600" dirty="0">
                <a:solidFill>
                  <a:srgbClr val="002060"/>
                </a:solidFill>
                <a:latin typeface="+mn-lt"/>
                <a:ea typeface="+mn-ea"/>
                <a:cs typeface="+mn-cs"/>
              </a:rPr>
              <a:t>, концерни, консорціуми, агрофірми, асоціації та ін. </a:t>
            </a:r>
            <a:endParaRPr lang="uk-UA" sz="2600" dirty="0" smtClean="0">
              <a:solidFill>
                <a:srgbClr val="002060"/>
              </a:solidFill>
              <a:latin typeface="+mn-lt"/>
              <a:ea typeface="+mn-ea"/>
              <a:cs typeface="+mn-cs"/>
            </a:endParaRPr>
          </a:p>
          <a:p>
            <a:pPr marL="0" indent="0" algn="just">
              <a:buNone/>
            </a:pPr>
            <a:endParaRPr lang="uk-UA" sz="2400" dirty="0"/>
          </a:p>
          <a:p>
            <a:pPr marL="0" indent="0" algn="just">
              <a:buNone/>
            </a:pPr>
            <a:endParaRPr lang="uk-UA" sz="2400" dirty="0" smtClean="0">
              <a:solidFill>
                <a:schemeClr val="bg1"/>
              </a:solidFill>
              <a:latin typeface="+mn-lt"/>
              <a:ea typeface="+mn-ea"/>
              <a:cs typeface="+mn-cs"/>
            </a:endParaRPr>
          </a:p>
          <a:p>
            <a:pPr marL="0" indent="0" algn="just">
              <a:buNone/>
            </a:pPr>
            <a:endParaRPr lang="uk-UA" sz="2400" dirty="0"/>
          </a:p>
          <a:p>
            <a:pPr marL="0" indent="0" algn="just">
              <a:buNone/>
            </a:pPr>
            <a:endParaRPr lang="uk-UA" sz="2400" dirty="0" smtClean="0">
              <a:solidFill>
                <a:schemeClr val="bg1"/>
              </a:solidFill>
              <a:latin typeface="+mn-lt"/>
              <a:ea typeface="+mn-ea"/>
              <a:cs typeface="+mn-cs"/>
            </a:endParaRPr>
          </a:p>
          <a:p>
            <a:pPr marL="0" indent="0" algn="just">
              <a:buNone/>
            </a:pPr>
            <a:endParaRPr lang="uk-UA" sz="2400" dirty="0"/>
          </a:p>
          <a:p>
            <a:pPr marL="0" indent="0" algn="just">
              <a:buNone/>
            </a:pPr>
            <a:r>
              <a:rPr lang="uk-UA" sz="2000" dirty="0" smtClean="0">
                <a:latin typeface="+mn-lt"/>
                <a:ea typeface="+mn-ea"/>
                <a:cs typeface="+mn-cs"/>
              </a:rPr>
              <a:t>Кожна </a:t>
            </a:r>
            <a:r>
              <a:rPr lang="uk-UA" sz="2000" dirty="0">
                <a:latin typeface="+mn-lt"/>
                <a:ea typeface="+mn-ea"/>
                <a:cs typeface="+mn-cs"/>
              </a:rPr>
              <a:t>з цих структур має характерні особливості, певні переваги та недоліки, але в кожній з них виробництво сільськогосподарської продукції й інша підприємницька діяльність здійснюється таким чином, щоб одержувати більше капіталу і прибутку</a:t>
            </a:r>
            <a:r>
              <a:rPr lang="uk-UA" sz="2000" dirty="0" smtClean="0">
                <a:latin typeface="+mn-lt"/>
                <a:ea typeface="+mn-ea"/>
                <a:cs typeface="+mn-cs"/>
              </a:rPr>
              <a:t>.</a:t>
            </a:r>
          </a:p>
          <a:p>
            <a:pPr marL="0" indent="0" algn="just">
              <a:buNone/>
            </a:pPr>
            <a:endParaRPr lang="ru-RU" sz="2400" dirty="0">
              <a:solidFill>
                <a:schemeClr val="bg1"/>
              </a:solidFill>
              <a:latin typeface="+mn-lt"/>
              <a:ea typeface="+mn-ea"/>
              <a:cs typeface="+mn-cs"/>
            </a:endParaRPr>
          </a:p>
          <a:p>
            <a:pPr>
              <a:buNone/>
            </a:pPr>
            <a:endParaRPr lang="ru-RU" dirty="0"/>
          </a:p>
        </p:txBody>
      </p:sp>
      <p:pic>
        <p:nvPicPr>
          <p:cNvPr id="11" name="Рисунок 10" descr="opf.jpg"/>
          <p:cNvPicPr>
            <a:picLocks noChangeAspect="1"/>
          </p:cNvPicPr>
          <p:nvPr/>
        </p:nvPicPr>
        <p:blipFill>
          <a:blip r:embed="rId3" cstate="print"/>
          <a:stretch>
            <a:fillRect/>
          </a:stretch>
        </p:blipFill>
        <p:spPr>
          <a:xfrm>
            <a:off x="214282" y="3071810"/>
            <a:ext cx="3294068" cy="2134890"/>
          </a:xfrm>
          <a:prstGeom prst="rect">
            <a:avLst/>
          </a:prstGeom>
        </p:spPr>
      </p:pic>
      <p:pic>
        <p:nvPicPr>
          <p:cNvPr id="14" name="Рисунок 13" descr="Kak-registriruyutsya-raznyie-formyi-predpriyatiy-300x278.jpg"/>
          <p:cNvPicPr>
            <a:picLocks noChangeAspect="1"/>
          </p:cNvPicPr>
          <p:nvPr/>
        </p:nvPicPr>
        <p:blipFill>
          <a:blip r:embed="rId4" cstate="print"/>
          <a:stretch>
            <a:fillRect/>
          </a:stretch>
        </p:blipFill>
        <p:spPr>
          <a:xfrm>
            <a:off x="3643306" y="3071810"/>
            <a:ext cx="2276755" cy="2109793"/>
          </a:xfrm>
          <a:prstGeom prst="rect">
            <a:avLst/>
          </a:prstGeom>
        </p:spPr>
      </p:pic>
      <p:pic>
        <p:nvPicPr>
          <p:cNvPr id="15" name="Рисунок 14" descr="418725.jpg"/>
          <p:cNvPicPr>
            <a:picLocks noChangeAspect="1"/>
          </p:cNvPicPr>
          <p:nvPr/>
        </p:nvPicPr>
        <p:blipFill>
          <a:blip r:embed="rId5" cstate="print"/>
          <a:stretch>
            <a:fillRect/>
          </a:stretch>
        </p:blipFill>
        <p:spPr>
          <a:xfrm>
            <a:off x="6143637" y="3071810"/>
            <a:ext cx="2818744" cy="207170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smtClean="0">
                <a:solidFill>
                  <a:srgbClr val="FFFF00"/>
                </a:solidFill>
                <a:effectLst>
                  <a:outerShdw blurRad="38100" dist="38100" dir="2700000" algn="tl">
                    <a:srgbClr val="000000">
                      <a:alpha val="43137"/>
                    </a:srgbClr>
                  </a:outerShdw>
                </a:effectLst>
              </a:rPr>
              <a:t>Види господарських товариств</a:t>
            </a:r>
            <a:endParaRPr lang="ru-RU" b="1" dirty="0">
              <a:solidFill>
                <a:srgbClr val="FFFF00"/>
              </a:solidFill>
              <a:effectLst>
                <a:outerShdw blurRad="38100" dist="38100" dir="2700000" algn="tl">
                  <a:srgbClr val="000000">
                    <a:alpha val="43137"/>
                  </a:srgbClr>
                </a:outerShdw>
              </a:effectLst>
            </a:endParaRPr>
          </a:p>
        </p:txBody>
      </p:sp>
      <p:sp>
        <p:nvSpPr>
          <p:cNvPr id="3" name="Місце для вмісту 2"/>
          <p:cNvSpPr>
            <a:spLocks noGrp="1"/>
          </p:cNvSpPr>
          <p:nvPr>
            <p:ph idx="1"/>
          </p:nvPr>
        </p:nvSpPr>
        <p:spPr>
          <a:xfrm>
            <a:off x="571472" y="1000108"/>
            <a:ext cx="8143932" cy="5643602"/>
          </a:xfrm>
        </p:spPr>
        <p:txBody>
          <a:bodyPr/>
          <a:lstStyle/>
          <a:p>
            <a:pPr marL="542925" indent="0">
              <a:buNone/>
            </a:pPr>
            <a:endParaRPr lang="uk-UA" sz="2800" dirty="0" smtClean="0"/>
          </a:p>
          <a:p>
            <a:pPr marL="266700" indent="95250">
              <a:buFont typeface="Wingdings" pitchFamily="2" charset="2"/>
              <a:buChar char="v"/>
            </a:pPr>
            <a:r>
              <a:rPr lang="uk-UA" sz="2800" dirty="0" smtClean="0">
                <a:solidFill>
                  <a:srgbClr val="FFC000"/>
                </a:solidFill>
                <a:effectLst>
                  <a:outerShdw blurRad="38100" dist="38100" dir="2700000" algn="tl">
                    <a:srgbClr val="000000">
                      <a:alpha val="43137"/>
                    </a:srgbClr>
                  </a:outerShdw>
                </a:effectLst>
              </a:rPr>
              <a:t>  </a:t>
            </a:r>
            <a:r>
              <a:rPr lang="uk-UA" sz="2800" b="1" dirty="0" smtClean="0">
                <a:solidFill>
                  <a:srgbClr val="FFC000"/>
                </a:solidFill>
                <a:effectLst>
                  <a:outerShdw blurRad="38100" dist="38100" dir="2700000" algn="tl">
                    <a:srgbClr val="000000">
                      <a:alpha val="43137"/>
                    </a:srgbClr>
                  </a:outerShdw>
                </a:effectLst>
              </a:rPr>
              <a:t>акціонерні товариства; </a:t>
            </a:r>
          </a:p>
          <a:p>
            <a:pPr marL="266700" indent="95250">
              <a:buNone/>
            </a:pPr>
            <a:endParaRPr lang="uk-UA" sz="2800" b="1" dirty="0" smtClean="0">
              <a:solidFill>
                <a:srgbClr val="FFC000"/>
              </a:solidFill>
              <a:effectLst>
                <a:outerShdw blurRad="38100" dist="38100" dir="2700000" algn="tl">
                  <a:srgbClr val="000000">
                    <a:alpha val="43137"/>
                  </a:srgbClr>
                </a:outerShdw>
              </a:effectLst>
            </a:endParaRPr>
          </a:p>
          <a:p>
            <a:pPr marL="266700" indent="95250">
              <a:buFont typeface="Wingdings" pitchFamily="2" charset="2"/>
              <a:buChar char="v"/>
            </a:pPr>
            <a:r>
              <a:rPr lang="uk-UA" sz="2800" b="1" dirty="0" smtClean="0">
                <a:solidFill>
                  <a:srgbClr val="FFC000"/>
                </a:solidFill>
                <a:effectLst>
                  <a:outerShdw blurRad="38100" dist="38100" dir="2700000" algn="tl">
                    <a:srgbClr val="000000">
                      <a:alpha val="43137"/>
                    </a:srgbClr>
                  </a:outerShdw>
                </a:effectLst>
              </a:rPr>
              <a:t> товариства з обмеженою відповідальністю; </a:t>
            </a:r>
          </a:p>
          <a:p>
            <a:pPr marL="266700" indent="95250">
              <a:buFont typeface="Wingdings" pitchFamily="2" charset="2"/>
              <a:buChar char="v"/>
            </a:pPr>
            <a:endParaRPr lang="uk-UA" sz="2800" b="1" dirty="0" smtClean="0">
              <a:solidFill>
                <a:srgbClr val="FFC000"/>
              </a:solidFill>
              <a:effectLst>
                <a:outerShdw blurRad="38100" dist="38100" dir="2700000" algn="tl">
                  <a:srgbClr val="000000">
                    <a:alpha val="43137"/>
                  </a:srgbClr>
                </a:outerShdw>
              </a:effectLst>
            </a:endParaRPr>
          </a:p>
          <a:p>
            <a:pPr marL="266700" indent="95250">
              <a:buFont typeface="Wingdings" pitchFamily="2" charset="2"/>
              <a:buChar char="v"/>
            </a:pPr>
            <a:r>
              <a:rPr lang="uk-UA" sz="2800" b="1" dirty="0" smtClean="0">
                <a:solidFill>
                  <a:srgbClr val="FFC000"/>
                </a:solidFill>
                <a:effectLst>
                  <a:outerShdw blurRad="38100" dist="38100" dir="2700000" algn="tl">
                    <a:srgbClr val="000000">
                      <a:alpha val="43137"/>
                    </a:srgbClr>
                  </a:outerShdw>
                </a:effectLst>
              </a:rPr>
              <a:t> товариства з додатковою відповідальністю; </a:t>
            </a:r>
          </a:p>
          <a:p>
            <a:pPr marL="266700" indent="95250">
              <a:buFont typeface="Wingdings" pitchFamily="2" charset="2"/>
              <a:buChar char="v"/>
            </a:pPr>
            <a:endParaRPr lang="uk-UA" sz="2800" b="1" dirty="0" smtClean="0">
              <a:solidFill>
                <a:srgbClr val="FFC000"/>
              </a:solidFill>
              <a:effectLst>
                <a:outerShdw blurRad="38100" dist="38100" dir="2700000" algn="tl">
                  <a:srgbClr val="000000">
                    <a:alpha val="43137"/>
                  </a:srgbClr>
                </a:outerShdw>
              </a:effectLst>
            </a:endParaRPr>
          </a:p>
          <a:p>
            <a:pPr marL="266700" indent="95250">
              <a:buFont typeface="Wingdings" pitchFamily="2" charset="2"/>
              <a:buChar char="v"/>
            </a:pPr>
            <a:r>
              <a:rPr lang="uk-UA" sz="2800" b="1" dirty="0" smtClean="0">
                <a:solidFill>
                  <a:srgbClr val="FFC000"/>
                </a:solidFill>
                <a:effectLst>
                  <a:outerShdw blurRad="38100" dist="38100" dir="2700000" algn="tl">
                    <a:srgbClr val="000000">
                      <a:alpha val="43137"/>
                    </a:srgbClr>
                  </a:outerShdw>
                </a:effectLst>
              </a:rPr>
              <a:t> повні товариства; </a:t>
            </a:r>
          </a:p>
          <a:p>
            <a:pPr marL="266700" indent="95250">
              <a:buFont typeface="Wingdings" pitchFamily="2" charset="2"/>
              <a:buChar char="v"/>
            </a:pPr>
            <a:endParaRPr lang="uk-UA" sz="2800" b="1" dirty="0" smtClean="0">
              <a:solidFill>
                <a:srgbClr val="FFC000"/>
              </a:solidFill>
              <a:effectLst>
                <a:outerShdw blurRad="38100" dist="38100" dir="2700000" algn="tl">
                  <a:srgbClr val="000000">
                    <a:alpha val="43137"/>
                  </a:srgbClr>
                </a:outerShdw>
              </a:effectLst>
            </a:endParaRPr>
          </a:p>
          <a:p>
            <a:pPr marL="266700" indent="95250">
              <a:buFont typeface="Wingdings" pitchFamily="2" charset="2"/>
              <a:buChar char="v"/>
            </a:pPr>
            <a:r>
              <a:rPr lang="uk-UA" sz="2800" b="1" dirty="0" smtClean="0">
                <a:solidFill>
                  <a:srgbClr val="FFC000"/>
                </a:solidFill>
                <a:effectLst>
                  <a:outerShdw blurRad="38100" dist="38100" dir="2700000" algn="tl">
                    <a:srgbClr val="000000">
                      <a:alpha val="43137"/>
                    </a:srgbClr>
                  </a:outerShdw>
                </a:effectLst>
              </a:rPr>
              <a:t> командитні товариства.</a:t>
            </a:r>
            <a:endParaRPr lang="uk-UA" sz="2800" b="1" dirty="0">
              <a:solidFill>
                <a:srgbClr val="FFC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Місце для вмісту 4"/>
          <p:cNvSpPr>
            <a:spLocks noGrp="1"/>
          </p:cNvSpPr>
          <p:nvPr>
            <p:ph idx="1"/>
          </p:nvPr>
        </p:nvSpPr>
        <p:spPr>
          <a:xfrm>
            <a:off x="142844" y="214290"/>
            <a:ext cx="8858312" cy="642942"/>
          </a:xfrm>
        </p:spPr>
        <p:txBody>
          <a:bodyPr/>
          <a:lstStyle/>
          <a:p>
            <a:pPr marL="0" indent="0" algn="just">
              <a:buNone/>
            </a:pPr>
            <a:endParaRPr lang="uk-UA" sz="2400" dirty="0"/>
          </a:p>
          <a:p>
            <a:pPr marL="0" indent="0" algn="just">
              <a:buNone/>
            </a:pPr>
            <a:endParaRPr lang="uk-UA" sz="2400" dirty="0" smtClean="0">
              <a:solidFill>
                <a:schemeClr val="bg1"/>
              </a:solidFill>
              <a:latin typeface="+mn-lt"/>
              <a:ea typeface="+mn-ea"/>
              <a:cs typeface="+mn-cs"/>
            </a:endParaRPr>
          </a:p>
          <a:p>
            <a:pPr marL="0" indent="0" algn="just">
              <a:buNone/>
            </a:pPr>
            <a:endParaRPr lang="uk-UA" sz="2400" dirty="0"/>
          </a:p>
          <a:p>
            <a:pPr marL="0" indent="0" algn="just">
              <a:buNone/>
            </a:pPr>
            <a:endParaRPr lang="uk-UA" sz="2400" dirty="0" smtClean="0">
              <a:solidFill>
                <a:schemeClr val="bg1"/>
              </a:solidFill>
              <a:latin typeface="+mn-lt"/>
              <a:ea typeface="+mn-ea"/>
              <a:cs typeface="+mn-cs"/>
            </a:endParaRPr>
          </a:p>
          <a:p>
            <a:pPr marL="0" indent="0" algn="just">
              <a:buNone/>
            </a:pPr>
            <a:endParaRPr lang="uk-UA" sz="2400" dirty="0"/>
          </a:p>
          <a:p>
            <a:pPr marL="0" indent="0" algn="just">
              <a:buNone/>
            </a:pPr>
            <a:endParaRPr lang="ru-RU" sz="2400" dirty="0">
              <a:solidFill>
                <a:schemeClr val="bg1"/>
              </a:solidFill>
              <a:latin typeface="+mn-lt"/>
              <a:ea typeface="+mn-ea"/>
              <a:cs typeface="+mn-cs"/>
            </a:endParaRPr>
          </a:p>
          <a:p>
            <a:pPr>
              <a:buNone/>
            </a:pPr>
            <a:endParaRPr lang="ru-RU" dirty="0"/>
          </a:p>
        </p:txBody>
      </p:sp>
      <p:sp>
        <p:nvSpPr>
          <p:cNvPr id="6" name="Місце для вмісту 4"/>
          <p:cNvSpPr txBox="1">
            <a:spLocks/>
          </p:cNvSpPr>
          <p:nvPr/>
        </p:nvSpPr>
        <p:spPr bwMode="auto">
          <a:xfrm>
            <a:off x="295244" y="366690"/>
            <a:ext cx="8858312" cy="6429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uk-UA" sz="2400" b="0" i="0" u="none" strike="noStrike" kern="0" cap="none" spc="0" normalizeH="0" baseline="0" noProof="0" smtClean="0">
              <a:ln>
                <a:noFill/>
              </a:ln>
              <a:solidFill>
                <a:schemeClr val="bg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uk-UA" sz="2400" b="0" i="0" u="none" strike="noStrike" kern="0" cap="none" spc="0" normalizeH="0" baseline="0" noProof="0" smtClean="0">
              <a:ln>
                <a:noFill/>
              </a:ln>
              <a:solidFill>
                <a:schemeClr val="bg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uk-UA" sz="2400" b="0" i="0" u="none" strike="noStrike" kern="0" cap="none" spc="0" normalizeH="0" baseline="0" noProof="0" smtClean="0">
              <a:ln>
                <a:noFill/>
              </a:ln>
              <a:solidFill>
                <a:schemeClr val="bg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uk-UA" sz="2400" b="0" i="0" u="none" strike="noStrike" kern="0" cap="none" spc="0" normalizeH="0" baseline="0" noProof="0" smtClean="0">
              <a:ln>
                <a:noFill/>
              </a:ln>
              <a:solidFill>
                <a:schemeClr val="bg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uk-UA" sz="2400" b="0" i="0" u="none" strike="noStrike" kern="0" cap="none" spc="0" normalizeH="0" baseline="0" noProof="0" smtClean="0">
              <a:ln>
                <a:noFill/>
              </a:ln>
              <a:solidFill>
                <a:schemeClr val="bg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ru-RU" sz="2400" b="0" i="0" u="none" strike="noStrike" kern="0" cap="none" spc="0" normalizeH="0" baseline="0" noProof="0" smtClean="0">
              <a:ln>
                <a:noFill/>
              </a:ln>
              <a:solidFill>
                <a:schemeClr val="bg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smtClean="0">
              <a:ln>
                <a:noFill/>
              </a:ln>
              <a:solidFill>
                <a:schemeClr val="bg1"/>
              </a:solidFill>
              <a:effectLst/>
              <a:uLnTx/>
              <a:uFillTx/>
              <a:latin typeface="+mn-lt"/>
              <a:ea typeface="+mn-ea"/>
              <a:cs typeface="+mn-cs"/>
            </a:endParaRPr>
          </a:p>
        </p:txBody>
      </p:sp>
      <p:sp>
        <p:nvSpPr>
          <p:cNvPr id="7" name="Місце для вмісту 4"/>
          <p:cNvSpPr txBox="1">
            <a:spLocks/>
          </p:cNvSpPr>
          <p:nvPr/>
        </p:nvSpPr>
        <p:spPr bwMode="auto">
          <a:xfrm>
            <a:off x="285688" y="285728"/>
            <a:ext cx="8858312" cy="6429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just">
              <a:spcBef>
                <a:spcPct val="20000"/>
              </a:spcBef>
            </a:pPr>
            <a:r>
              <a:rPr lang="uk-UA" sz="3200" b="1" dirty="0" smtClean="0">
                <a:solidFill>
                  <a:srgbClr val="FFC000"/>
                </a:solidFill>
                <a:effectLst>
                  <a:outerShdw blurRad="38100" dist="38100" dir="2700000" algn="tl">
                    <a:srgbClr val="000000">
                      <a:alpha val="43137"/>
                    </a:srgbClr>
                  </a:outerShdw>
                </a:effectLst>
              </a:rPr>
              <a:t>Акціонерне товариство - </a:t>
            </a:r>
            <a:endParaRPr kumimoji="0" lang="ru-RU" sz="3200" b="0" i="0" u="none" strike="noStrike" kern="0" cap="none" spc="0" normalizeH="0" baseline="0" noProof="0" dirty="0" smtClean="0">
              <a:ln>
                <a:noFill/>
              </a:ln>
              <a:solidFill>
                <a:srgbClr val="FFC000"/>
              </a:solidFill>
              <a:effectLst>
                <a:outerShdw blurRad="38100" dist="38100" dir="2700000" algn="tl">
                  <a:srgbClr val="000000">
                    <a:alpha val="43137"/>
                  </a:srgbClr>
                </a:outerShdw>
              </a:effectLst>
              <a:uLnTx/>
              <a:uFillTx/>
              <a:latin typeface="+mn-lt"/>
              <a:ea typeface="+mn-ea"/>
              <a:cs typeface="+mn-cs"/>
            </a:endParaRPr>
          </a:p>
        </p:txBody>
      </p:sp>
      <p:sp>
        <p:nvSpPr>
          <p:cNvPr id="8" name="Прямокутник 7"/>
          <p:cNvSpPr/>
          <p:nvPr/>
        </p:nvSpPr>
        <p:spPr>
          <a:xfrm>
            <a:off x="214282" y="982176"/>
            <a:ext cx="8715436" cy="7848302"/>
          </a:xfrm>
          <a:prstGeom prst="rect">
            <a:avLst/>
          </a:prstGeom>
        </p:spPr>
        <p:txBody>
          <a:bodyPr wrap="square">
            <a:spAutoFit/>
          </a:bodyPr>
          <a:lstStyle/>
          <a:p>
            <a:pPr algn="just"/>
            <a:r>
              <a:rPr lang="uk-UA" dirty="0"/>
              <a:t>підприємство, створене на засадах угоди юридичними особами або громадянами шляхом об’єднання їх майна та ведення підприємницької діяльності з метою одержання прибутку, яке має статутний фонд, поділений на визначену кількість акцій рівної номінальної вартості, і несе відповідальність за зобов’язаннями тільки майном товариства</a:t>
            </a:r>
            <a:r>
              <a:rPr lang="uk-UA" dirty="0" smtClean="0"/>
              <a:t>.</a:t>
            </a:r>
          </a:p>
          <a:p>
            <a:pPr algn="l"/>
            <a:endParaRPr lang="uk-UA" dirty="0" smtClean="0"/>
          </a:p>
          <a:p>
            <a:pPr algn="l"/>
            <a:r>
              <a:rPr lang="uk-UA" b="1" dirty="0" smtClean="0">
                <a:solidFill>
                  <a:srgbClr val="FFC000"/>
                </a:solidFill>
                <a:effectLst>
                  <a:outerShdw blurRad="38100" dist="38100" dir="2700000" algn="tl">
                    <a:srgbClr val="000000">
                      <a:alpha val="43137"/>
                    </a:srgbClr>
                  </a:outerShdw>
                </a:effectLst>
              </a:rPr>
              <a:t>Акціонерне товариство може бути двох видів:</a:t>
            </a:r>
          </a:p>
          <a:p>
            <a:pPr algn="l"/>
            <a:endParaRPr lang="ru-RU" dirty="0" smtClean="0">
              <a:solidFill>
                <a:srgbClr val="FFC000"/>
              </a:solidFill>
              <a:effectLst>
                <a:outerShdw blurRad="38100" dist="38100" dir="2700000" algn="tl">
                  <a:srgbClr val="000000">
                    <a:alpha val="43137"/>
                  </a:srgbClr>
                </a:outerShdw>
              </a:effectLst>
            </a:endParaRPr>
          </a:p>
          <a:p>
            <a:pPr lvl="0" algn="l">
              <a:buFont typeface="Wingdings" pitchFamily="2" charset="2"/>
              <a:buChar char="Ø"/>
              <a:tabLst>
                <a:tab pos="447675" algn="l"/>
              </a:tabLst>
            </a:pPr>
            <a:r>
              <a:rPr lang="uk-UA" dirty="0" smtClean="0">
                <a:solidFill>
                  <a:srgbClr val="FFC000"/>
                </a:solidFill>
                <a:effectLst>
                  <a:outerShdw blurRad="38100" dist="38100" dir="2700000" algn="tl">
                    <a:srgbClr val="000000">
                      <a:alpha val="43137"/>
                    </a:srgbClr>
                  </a:outerShdw>
                </a:effectLst>
              </a:rPr>
              <a:t>  публічне акціонерне товариство;</a:t>
            </a:r>
          </a:p>
          <a:p>
            <a:pPr lvl="0" algn="l">
              <a:tabLst>
                <a:tab pos="447675" algn="l"/>
              </a:tabLst>
            </a:pPr>
            <a:endParaRPr lang="uk-UA" dirty="0" smtClean="0">
              <a:solidFill>
                <a:srgbClr val="FFC000"/>
              </a:solidFill>
              <a:effectLst>
                <a:outerShdw blurRad="38100" dist="38100" dir="2700000" algn="tl">
                  <a:srgbClr val="000000">
                    <a:alpha val="43137"/>
                  </a:srgbClr>
                </a:outerShdw>
              </a:effectLst>
            </a:endParaRPr>
          </a:p>
          <a:p>
            <a:pPr lvl="0" algn="l">
              <a:buFont typeface="Wingdings" pitchFamily="2" charset="2"/>
              <a:buChar char="Ø"/>
              <a:tabLst>
                <a:tab pos="447675" algn="l"/>
              </a:tabLst>
            </a:pPr>
            <a:r>
              <a:rPr lang="uk-UA" dirty="0" smtClean="0">
                <a:solidFill>
                  <a:srgbClr val="FFC000"/>
                </a:solidFill>
                <a:effectLst>
                  <a:outerShdw blurRad="38100" dist="38100" dir="2700000" algn="tl">
                    <a:srgbClr val="000000">
                      <a:alpha val="43137"/>
                    </a:srgbClr>
                  </a:outerShdw>
                </a:effectLst>
              </a:rPr>
              <a:t>  приватне акціонерне товариство.</a:t>
            </a:r>
            <a:endParaRPr lang="ru-RU" dirty="0" smtClean="0">
              <a:solidFill>
                <a:srgbClr val="FFC000"/>
              </a:solidFill>
              <a:effectLst>
                <a:outerShdw blurRad="38100" dist="38100" dir="2700000" algn="tl">
                  <a:srgbClr val="000000">
                    <a:alpha val="43137"/>
                  </a:srgbClr>
                </a:outerShdw>
              </a:effectLst>
            </a:endParaRPr>
          </a:p>
          <a:p>
            <a:pPr algn="just"/>
            <a:endParaRPr lang="uk-UA" dirty="0" smtClean="0"/>
          </a:p>
          <a:p>
            <a:pPr algn="just"/>
            <a:endParaRPr lang="uk-UA" dirty="0" smtClean="0"/>
          </a:p>
          <a:p>
            <a:pPr algn="just"/>
            <a:endParaRPr lang="uk-UA" dirty="0" smtClean="0"/>
          </a:p>
          <a:p>
            <a:pPr algn="just"/>
            <a:endParaRPr lang="uk-UA" dirty="0" smtClean="0"/>
          </a:p>
          <a:p>
            <a:pPr algn="just"/>
            <a:endParaRPr lang="uk-UA" dirty="0" smtClean="0"/>
          </a:p>
          <a:p>
            <a:pPr algn="just"/>
            <a:endParaRPr lang="uk-UA" dirty="0" smtClean="0"/>
          </a:p>
          <a:p>
            <a:pPr algn="just"/>
            <a:endParaRPr lang="uk-UA" dirty="0" smtClean="0"/>
          </a:p>
          <a:p>
            <a:pPr algn="just"/>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Місце для вмісту 4"/>
          <p:cNvSpPr>
            <a:spLocks noGrp="1"/>
          </p:cNvSpPr>
          <p:nvPr>
            <p:ph idx="1"/>
          </p:nvPr>
        </p:nvSpPr>
        <p:spPr>
          <a:xfrm>
            <a:off x="142844" y="214290"/>
            <a:ext cx="8858312" cy="6500858"/>
          </a:xfrm>
        </p:spPr>
        <p:txBody>
          <a:bodyPr/>
          <a:lstStyle/>
          <a:p>
            <a:pPr>
              <a:buNone/>
            </a:pPr>
            <a:endParaRPr lang="ru-RU" sz="200" dirty="0"/>
          </a:p>
        </p:txBody>
      </p:sp>
      <p:sp>
        <p:nvSpPr>
          <p:cNvPr id="6" name="Місце для вмісту 4"/>
          <p:cNvSpPr txBox="1">
            <a:spLocks/>
          </p:cNvSpPr>
          <p:nvPr/>
        </p:nvSpPr>
        <p:spPr bwMode="auto">
          <a:xfrm>
            <a:off x="500034" y="357166"/>
            <a:ext cx="8858312" cy="6429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uk-UA" sz="2400" b="0" i="0" u="none" strike="noStrike" kern="0" cap="none" spc="0" normalizeH="0" baseline="0" noProof="0" smtClean="0">
              <a:ln>
                <a:noFill/>
              </a:ln>
              <a:solidFill>
                <a:schemeClr val="bg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uk-UA" sz="2400" b="0" i="0" u="none" strike="noStrike" kern="0" cap="none" spc="0" normalizeH="0" baseline="0" noProof="0" smtClean="0">
              <a:ln>
                <a:noFill/>
              </a:ln>
              <a:solidFill>
                <a:schemeClr val="bg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uk-UA" sz="2400" b="0" i="0" u="none" strike="noStrike" kern="0" cap="none" spc="0" normalizeH="0" baseline="0" noProof="0" smtClean="0">
              <a:ln>
                <a:noFill/>
              </a:ln>
              <a:solidFill>
                <a:schemeClr val="bg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uk-UA" sz="2400" b="0" i="0" u="none" strike="noStrike" kern="0" cap="none" spc="0" normalizeH="0" baseline="0" noProof="0" smtClean="0">
              <a:ln>
                <a:noFill/>
              </a:ln>
              <a:solidFill>
                <a:schemeClr val="bg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uk-UA" sz="2400" b="0" i="0" u="none" strike="noStrike" kern="0" cap="none" spc="0" normalizeH="0" baseline="0" noProof="0" smtClean="0">
              <a:ln>
                <a:noFill/>
              </a:ln>
              <a:solidFill>
                <a:schemeClr val="bg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ru-RU" sz="2400" b="0" i="0" u="none" strike="noStrike" kern="0" cap="none" spc="0" normalizeH="0" baseline="0" noProof="0" smtClean="0">
              <a:ln>
                <a:noFill/>
              </a:ln>
              <a:solidFill>
                <a:schemeClr val="bg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smtClean="0">
              <a:ln>
                <a:noFill/>
              </a:ln>
              <a:solidFill>
                <a:schemeClr val="bg1"/>
              </a:solidFill>
              <a:effectLst/>
              <a:uLnTx/>
              <a:uFillTx/>
              <a:latin typeface="+mn-lt"/>
              <a:ea typeface="+mn-ea"/>
              <a:cs typeface="+mn-cs"/>
            </a:endParaRPr>
          </a:p>
        </p:txBody>
      </p:sp>
      <p:sp>
        <p:nvSpPr>
          <p:cNvPr id="7" name="Місце для вмісту 4"/>
          <p:cNvSpPr txBox="1">
            <a:spLocks/>
          </p:cNvSpPr>
          <p:nvPr/>
        </p:nvSpPr>
        <p:spPr bwMode="auto">
          <a:xfrm>
            <a:off x="142844" y="285728"/>
            <a:ext cx="8786874" cy="64294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just">
              <a:spcBef>
                <a:spcPct val="20000"/>
              </a:spcBef>
            </a:pPr>
            <a:endParaRPr lang="ru-RU" sz="1400" kern="0" dirty="0" smtClean="0">
              <a:solidFill>
                <a:srgbClr val="FFC000"/>
              </a:solidFill>
              <a:latin typeface="+mn-lt"/>
            </a:endParaRPr>
          </a:p>
          <a:p>
            <a:pPr lvl="0">
              <a:spcBef>
                <a:spcPct val="20000"/>
              </a:spcBef>
            </a:pPr>
            <a:r>
              <a:rPr lang="uk-UA" b="1" kern="0" dirty="0" smtClean="0">
                <a:solidFill>
                  <a:srgbClr val="FFC000"/>
                </a:solidFill>
                <a:latin typeface="+mn-lt"/>
              </a:rPr>
              <a:t> Особливостями публічного акціонерного товариства є:</a:t>
            </a:r>
          </a:p>
          <a:p>
            <a:pPr lvl="0" algn="just">
              <a:spcBef>
                <a:spcPct val="20000"/>
              </a:spcBef>
            </a:pPr>
            <a:endParaRPr lang="uk-UA" sz="1400" kern="0" dirty="0" smtClean="0">
              <a:solidFill>
                <a:srgbClr val="FFC000"/>
              </a:solidFill>
              <a:latin typeface="+mn-lt"/>
            </a:endParaRPr>
          </a:p>
          <a:p>
            <a:pPr marL="180975" lvl="0" indent="-180975" algn="just">
              <a:spcBef>
                <a:spcPct val="20000"/>
              </a:spcBef>
              <a:buFont typeface="Wingdings" pitchFamily="2" charset="2"/>
              <a:buChar char="ü"/>
            </a:pPr>
            <a:r>
              <a:rPr lang="uk-UA" sz="1400" kern="0" dirty="0" smtClean="0">
                <a:solidFill>
                  <a:srgbClr val="FFFF00"/>
                </a:solidFill>
                <a:effectLst>
                  <a:outerShdw blurRad="38100" dist="38100" dir="2700000" algn="tl">
                    <a:srgbClr val="000000">
                      <a:alpha val="43137"/>
                    </a:srgbClr>
                  </a:outerShdw>
                </a:effectLst>
                <a:latin typeface="+mn-lt"/>
              </a:rPr>
              <a:t>акціонери можуть відчужувати належні їм акції без згоди інших акціонерів та товариства</a:t>
            </a:r>
          </a:p>
          <a:p>
            <a:pPr marL="180975" lvl="0" indent="-180975" algn="just">
              <a:spcBef>
                <a:spcPct val="20000"/>
              </a:spcBef>
              <a:buFont typeface="Wingdings" pitchFamily="2" charset="2"/>
              <a:buChar char="ü"/>
            </a:pPr>
            <a:endParaRPr lang="uk-UA" sz="1400" kern="0" dirty="0" smtClean="0">
              <a:solidFill>
                <a:srgbClr val="FFFF00"/>
              </a:solidFill>
              <a:effectLst>
                <a:outerShdw blurRad="38100" dist="38100" dir="2700000" algn="tl">
                  <a:srgbClr val="000000">
                    <a:alpha val="43137"/>
                  </a:srgbClr>
                </a:outerShdw>
              </a:effectLst>
              <a:latin typeface="+mn-lt"/>
            </a:endParaRPr>
          </a:p>
          <a:p>
            <a:pPr marL="180975" lvl="0" indent="-180975" algn="just">
              <a:spcBef>
                <a:spcPct val="20000"/>
              </a:spcBef>
              <a:buFont typeface="Wingdings" pitchFamily="2" charset="2"/>
              <a:buChar char="ü"/>
            </a:pPr>
            <a:r>
              <a:rPr lang="uk-UA" sz="1400" kern="0" dirty="0" smtClean="0">
                <a:solidFill>
                  <a:srgbClr val="FFFF00"/>
                </a:solidFill>
                <a:effectLst>
                  <a:outerShdw blurRad="38100" dist="38100" dir="2700000" algn="tl">
                    <a:srgbClr val="000000">
                      <a:alpha val="43137"/>
                    </a:srgbClr>
                  </a:outerShdw>
                </a:effectLst>
                <a:latin typeface="+mn-lt"/>
              </a:rPr>
              <a:t>товариство може здійснювати як публічне, так і приватне розміщення акцій;</a:t>
            </a:r>
          </a:p>
          <a:p>
            <a:pPr marL="180975" lvl="0" indent="-180975" algn="just">
              <a:spcBef>
                <a:spcPct val="20000"/>
              </a:spcBef>
              <a:buFont typeface="Wingdings" pitchFamily="2" charset="2"/>
              <a:buChar char="ü"/>
            </a:pPr>
            <a:endParaRPr lang="uk-UA" sz="1400" kern="0" dirty="0" smtClean="0">
              <a:solidFill>
                <a:srgbClr val="FFFF00"/>
              </a:solidFill>
              <a:effectLst>
                <a:outerShdw blurRad="38100" dist="38100" dir="2700000" algn="tl">
                  <a:srgbClr val="000000">
                    <a:alpha val="43137"/>
                  </a:srgbClr>
                </a:outerShdw>
              </a:effectLst>
              <a:latin typeface="+mn-lt"/>
            </a:endParaRPr>
          </a:p>
          <a:p>
            <a:pPr marL="180975" lvl="0" indent="-180975" algn="just">
              <a:spcBef>
                <a:spcPct val="20000"/>
              </a:spcBef>
              <a:buFont typeface="Wingdings" pitchFamily="2" charset="2"/>
              <a:buChar char="ü"/>
            </a:pPr>
            <a:r>
              <a:rPr lang="uk-UA" sz="1400" kern="0" dirty="0" smtClean="0">
                <a:solidFill>
                  <a:srgbClr val="FFFF00"/>
                </a:solidFill>
                <a:effectLst>
                  <a:outerShdw blurRad="38100" dist="38100" dir="2700000" algn="tl">
                    <a:srgbClr val="000000">
                      <a:alpha val="43137"/>
                    </a:srgbClr>
                  </a:outerShdw>
                </a:effectLst>
                <a:latin typeface="+mn-lt"/>
              </a:rPr>
              <a:t>при публічному розміщенні акцій акціонери не мають переважного права на придбання акцій, що додатково розміщуються товариством;</a:t>
            </a:r>
          </a:p>
          <a:p>
            <a:pPr marL="180975" lvl="0" indent="-180975" algn="just">
              <a:spcBef>
                <a:spcPct val="20000"/>
              </a:spcBef>
              <a:buFont typeface="Wingdings" pitchFamily="2" charset="2"/>
              <a:buChar char="ü"/>
            </a:pPr>
            <a:endParaRPr lang="uk-UA" sz="1400" kern="0" dirty="0" smtClean="0">
              <a:solidFill>
                <a:srgbClr val="FFFF00"/>
              </a:solidFill>
              <a:effectLst>
                <a:outerShdw blurRad="38100" dist="38100" dir="2700000" algn="tl">
                  <a:srgbClr val="000000">
                    <a:alpha val="43137"/>
                  </a:srgbClr>
                </a:outerShdw>
              </a:effectLst>
              <a:latin typeface="+mn-lt"/>
            </a:endParaRPr>
          </a:p>
          <a:p>
            <a:pPr marL="180975" lvl="0" indent="-180975" algn="just">
              <a:spcBef>
                <a:spcPct val="20000"/>
              </a:spcBef>
              <a:buFont typeface="Wingdings" pitchFamily="2" charset="2"/>
              <a:buChar char="ü"/>
            </a:pPr>
            <a:r>
              <a:rPr lang="uk-UA" sz="1400" kern="0" dirty="0" smtClean="0">
                <a:solidFill>
                  <a:srgbClr val="FFFF00"/>
                </a:solidFill>
                <a:effectLst>
                  <a:outerShdw blurRad="38100" dist="38100" dir="2700000" algn="tl">
                    <a:srgbClr val="000000">
                      <a:alpha val="43137"/>
                    </a:srgbClr>
                  </a:outerShdw>
                </a:effectLst>
                <a:latin typeface="+mn-lt"/>
              </a:rPr>
              <a:t>товариство зобов'язане пройти процедуру лістингу та залишатися у біржовому реєстрі принаймні на одній фондовій біржі, при цьому укладання договорів купівлі-продажу акцій товариства, яке пройшло процедуру лістингу на фондовій біржі, здійснюється лише на цій фондовій біржі;</a:t>
            </a:r>
          </a:p>
          <a:p>
            <a:pPr marL="180975" lvl="0" indent="-180975" algn="just">
              <a:spcBef>
                <a:spcPct val="20000"/>
              </a:spcBef>
              <a:buFont typeface="Wingdings" pitchFamily="2" charset="2"/>
              <a:buChar char="ü"/>
            </a:pPr>
            <a:endParaRPr lang="uk-UA" sz="1400" kern="0" dirty="0" smtClean="0">
              <a:solidFill>
                <a:srgbClr val="FFFF00"/>
              </a:solidFill>
              <a:effectLst>
                <a:outerShdw blurRad="38100" dist="38100" dir="2700000" algn="tl">
                  <a:srgbClr val="000000">
                    <a:alpha val="43137"/>
                  </a:srgbClr>
                </a:outerShdw>
              </a:effectLst>
              <a:latin typeface="+mn-lt"/>
            </a:endParaRPr>
          </a:p>
          <a:p>
            <a:pPr marL="180975" lvl="0" indent="-180975" algn="just">
              <a:spcBef>
                <a:spcPct val="20000"/>
              </a:spcBef>
              <a:buFont typeface="Wingdings" pitchFamily="2" charset="2"/>
              <a:buChar char="ü"/>
            </a:pPr>
            <a:r>
              <a:rPr lang="uk-UA" sz="1400" kern="0" dirty="0" smtClean="0">
                <a:solidFill>
                  <a:srgbClr val="FFFF00"/>
                </a:solidFill>
                <a:effectLst>
                  <a:outerShdw blurRad="38100" dist="38100" dir="2700000" algn="tl">
                    <a:srgbClr val="000000">
                      <a:alpha val="43137"/>
                    </a:srgbClr>
                  </a:outerShdw>
                </a:effectLst>
                <a:latin typeface="+mn-lt"/>
              </a:rPr>
              <a:t>річна фінансова звітність товариства підлягає обов'язковій перевірці незалежним аудитором, а також оприлюдненню (разом із аудиторським висновком);</a:t>
            </a:r>
          </a:p>
          <a:p>
            <a:pPr marL="180975" lvl="0" indent="-180975" algn="just">
              <a:spcBef>
                <a:spcPct val="20000"/>
              </a:spcBef>
              <a:buFont typeface="Wingdings" pitchFamily="2" charset="2"/>
              <a:buChar char="ü"/>
            </a:pPr>
            <a:endParaRPr lang="uk-UA" sz="1400" kern="0" dirty="0" smtClean="0">
              <a:solidFill>
                <a:srgbClr val="FFFF00"/>
              </a:solidFill>
              <a:effectLst>
                <a:outerShdw blurRad="38100" dist="38100" dir="2700000" algn="tl">
                  <a:srgbClr val="000000">
                    <a:alpha val="43137"/>
                  </a:srgbClr>
                </a:outerShdw>
              </a:effectLst>
              <a:latin typeface="+mn-lt"/>
            </a:endParaRPr>
          </a:p>
          <a:p>
            <a:pPr marL="180975" lvl="0" indent="-180975" algn="just">
              <a:spcBef>
                <a:spcPct val="20000"/>
              </a:spcBef>
              <a:buFont typeface="Wingdings" pitchFamily="2" charset="2"/>
              <a:buChar char="ü"/>
            </a:pPr>
            <a:r>
              <a:rPr lang="uk-UA" sz="1400" kern="0" dirty="0" smtClean="0">
                <a:solidFill>
                  <a:srgbClr val="FFFF00"/>
                </a:solidFill>
                <a:effectLst>
                  <a:outerShdw blurRad="38100" dist="38100" dir="2700000" algn="tl">
                    <a:srgbClr val="000000">
                      <a:alpha val="43137"/>
                    </a:srgbClr>
                  </a:outerShdw>
                </a:effectLst>
                <a:latin typeface="+mn-lt"/>
              </a:rPr>
              <a:t>обрання членів наглядової ради і ревізійної комісії публічного товариства здійснюється виключно шляхом кумулятивного голосування;</a:t>
            </a:r>
          </a:p>
          <a:p>
            <a:pPr marL="180975" lvl="0" indent="-180975" algn="just">
              <a:spcBef>
                <a:spcPct val="20000"/>
              </a:spcBef>
              <a:buFont typeface="Wingdings" pitchFamily="2" charset="2"/>
              <a:buChar char="ü"/>
            </a:pPr>
            <a:endParaRPr lang="uk-UA" sz="1400" kern="0" dirty="0" smtClean="0">
              <a:solidFill>
                <a:srgbClr val="FFFF00"/>
              </a:solidFill>
              <a:effectLst>
                <a:outerShdw blurRad="38100" dist="38100" dir="2700000" algn="tl">
                  <a:srgbClr val="000000">
                    <a:alpha val="43137"/>
                  </a:srgbClr>
                </a:outerShdw>
              </a:effectLst>
              <a:latin typeface="+mn-lt"/>
            </a:endParaRPr>
          </a:p>
          <a:p>
            <a:pPr marL="180975" lvl="0" indent="-180975" algn="just">
              <a:spcBef>
                <a:spcPct val="20000"/>
              </a:spcBef>
              <a:buFont typeface="Wingdings" pitchFamily="2" charset="2"/>
              <a:buChar char="ü"/>
            </a:pPr>
            <a:r>
              <a:rPr lang="uk-UA" sz="1400" kern="0" dirty="0" smtClean="0">
                <a:solidFill>
                  <a:srgbClr val="FFFF00"/>
                </a:solidFill>
                <a:effectLst>
                  <a:outerShdw blurRad="38100" dist="38100" dir="2700000" algn="tl">
                    <a:srgbClr val="000000">
                      <a:alpha val="43137"/>
                    </a:srgbClr>
                  </a:outerShdw>
                </a:effectLst>
                <a:latin typeface="+mn-lt"/>
              </a:rPr>
              <a:t>окрім питань, для вирішення яких законом вимагається кваліфікована більшість (три четвертих голосів від загальної кількості акціонерів товариства, які мають право голосу), рішення загальних зборів товариства приймаються простою більшістю голосів присутніх на зборах акціонерів. Товариство і його акціонери не мають право на свій розсуд розширяти коло питань, які вирішуються кваліфікованою більшістю, а також збільшувати число голосів, якими вирішуються інші питання</a:t>
            </a:r>
            <a:r>
              <a:rPr lang="uk-UA" sz="1400" kern="0" dirty="0" smtClean="0">
                <a:solidFill>
                  <a:srgbClr val="FFC000"/>
                </a:solidFill>
                <a:effectLst>
                  <a:outerShdw blurRad="38100" dist="38100" dir="2700000" algn="tl">
                    <a:srgbClr val="000000">
                      <a:alpha val="43137"/>
                    </a:srgbClr>
                  </a:outerShdw>
                </a:effectLst>
                <a:latin typeface="+mn-lt"/>
              </a:rPr>
              <a:t>.</a:t>
            </a:r>
            <a:endParaRPr kumimoji="0" lang="uk-UA" sz="1400" b="0" i="0" u="none" strike="noStrike" kern="0" cap="none" spc="0" normalizeH="0" baseline="0" dirty="0" smtClean="0">
              <a:ln>
                <a:noFill/>
              </a:ln>
              <a:solidFill>
                <a:srgbClr val="FFC000"/>
              </a:solidFill>
              <a:effectLst>
                <a:outerShdw blurRad="38100" dist="38100" dir="2700000" algn="tl">
                  <a:srgbClr val="000000">
                    <a:alpha val="43137"/>
                  </a:srgbClr>
                </a:outerShdw>
              </a:effectLst>
              <a:uLnTx/>
              <a:uFillTx/>
              <a:latin typeface="+mn-lt"/>
              <a:ea typeface="+mn-ea"/>
              <a:cs typeface="+mn-cs"/>
            </a:endParaRPr>
          </a:p>
        </p:txBody>
      </p:sp>
      <p:sp>
        <p:nvSpPr>
          <p:cNvPr id="8" name="Прямокутник 7"/>
          <p:cNvSpPr/>
          <p:nvPr/>
        </p:nvSpPr>
        <p:spPr>
          <a:xfrm>
            <a:off x="214282" y="982176"/>
            <a:ext cx="8715436" cy="3046988"/>
          </a:xfrm>
          <a:prstGeom prst="rect">
            <a:avLst/>
          </a:prstGeom>
        </p:spPr>
        <p:txBody>
          <a:bodyPr wrap="square">
            <a:spAutoFit/>
          </a:bodyPr>
          <a:lstStyle/>
          <a:p>
            <a:pPr algn="just"/>
            <a:endParaRPr lang="uk-UA" dirty="0" smtClean="0"/>
          </a:p>
          <a:p>
            <a:pPr algn="just"/>
            <a:endParaRPr lang="uk-UA" dirty="0" smtClean="0"/>
          </a:p>
          <a:p>
            <a:pPr algn="just"/>
            <a:endParaRPr lang="uk-UA" dirty="0" smtClean="0"/>
          </a:p>
          <a:p>
            <a:pPr algn="just"/>
            <a:endParaRPr lang="uk-UA" dirty="0" smtClean="0"/>
          </a:p>
          <a:p>
            <a:pPr algn="just"/>
            <a:endParaRPr lang="uk-UA" dirty="0" smtClean="0"/>
          </a:p>
          <a:p>
            <a:pPr algn="just"/>
            <a:endParaRPr lang="uk-UA" dirty="0" smtClean="0"/>
          </a:p>
          <a:p>
            <a:pPr algn="just"/>
            <a:endParaRPr lang="uk-UA" dirty="0" smtClean="0"/>
          </a:p>
          <a:p>
            <a:pPr algn="just"/>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Місце для вмісту 4"/>
          <p:cNvSpPr txBox="1">
            <a:spLocks/>
          </p:cNvSpPr>
          <p:nvPr/>
        </p:nvSpPr>
        <p:spPr bwMode="auto">
          <a:xfrm>
            <a:off x="295244" y="366690"/>
            <a:ext cx="8858312" cy="6429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uk-UA" sz="2400" b="0" i="0" u="none" strike="noStrike" kern="0" cap="none" spc="0" normalizeH="0" baseline="0" noProof="0" smtClean="0">
              <a:ln>
                <a:noFill/>
              </a:ln>
              <a:solidFill>
                <a:schemeClr val="bg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uk-UA" sz="2400" b="0" i="0" u="none" strike="noStrike" kern="0" cap="none" spc="0" normalizeH="0" baseline="0" noProof="0" smtClean="0">
              <a:ln>
                <a:noFill/>
              </a:ln>
              <a:solidFill>
                <a:schemeClr val="bg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uk-UA" sz="2400" b="0" i="0" u="none" strike="noStrike" kern="0" cap="none" spc="0" normalizeH="0" baseline="0" noProof="0" smtClean="0">
              <a:ln>
                <a:noFill/>
              </a:ln>
              <a:solidFill>
                <a:schemeClr val="bg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uk-UA" sz="2400" b="0" i="0" u="none" strike="noStrike" kern="0" cap="none" spc="0" normalizeH="0" baseline="0" noProof="0" smtClean="0">
              <a:ln>
                <a:noFill/>
              </a:ln>
              <a:solidFill>
                <a:schemeClr val="bg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uk-UA" sz="2400" b="0" i="0" u="none" strike="noStrike" kern="0" cap="none" spc="0" normalizeH="0" baseline="0" noProof="0" smtClean="0">
              <a:ln>
                <a:noFill/>
              </a:ln>
              <a:solidFill>
                <a:schemeClr val="bg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ct val="0"/>
              </a:spcAft>
              <a:buClrTx/>
              <a:buSzTx/>
              <a:buFontTx/>
              <a:buNone/>
              <a:tabLst/>
              <a:defRPr/>
            </a:pPr>
            <a:endParaRPr kumimoji="0" lang="ru-RU" sz="2400" b="0" i="0" u="none" strike="noStrike" kern="0" cap="none" spc="0" normalizeH="0" baseline="0" noProof="0" smtClean="0">
              <a:ln>
                <a:noFill/>
              </a:ln>
              <a:solidFill>
                <a:schemeClr val="bg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ru-RU" sz="3200" b="0" i="0" u="none" strike="noStrike" kern="0" cap="none" spc="0" normalizeH="0" baseline="0" noProof="0" dirty="0" smtClean="0">
              <a:ln>
                <a:noFill/>
              </a:ln>
              <a:solidFill>
                <a:schemeClr val="bg1"/>
              </a:solidFill>
              <a:effectLst/>
              <a:uLnTx/>
              <a:uFillTx/>
              <a:latin typeface="+mn-lt"/>
              <a:ea typeface="+mn-ea"/>
              <a:cs typeface="+mn-cs"/>
            </a:endParaRPr>
          </a:p>
        </p:txBody>
      </p:sp>
      <p:sp>
        <p:nvSpPr>
          <p:cNvPr id="7" name="Місце для вмісту 4"/>
          <p:cNvSpPr txBox="1">
            <a:spLocks/>
          </p:cNvSpPr>
          <p:nvPr/>
        </p:nvSpPr>
        <p:spPr bwMode="auto">
          <a:xfrm>
            <a:off x="142844" y="285728"/>
            <a:ext cx="8786874" cy="64294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just">
              <a:spcBef>
                <a:spcPct val="20000"/>
              </a:spcBef>
            </a:pPr>
            <a:r>
              <a:rPr lang="uk-UA" b="1" kern="0" dirty="0" smtClean="0">
                <a:solidFill>
                  <a:srgbClr val="FFC000"/>
                </a:solidFill>
                <a:latin typeface="+mn-lt"/>
              </a:rPr>
              <a:t>Особливостями</a:t>
            </a:r>
            <a:r>
              <a:rPr lang="ru-RU" b="1" kern="0" dirty="0" smtClean="0">
                <a:solidFill>
                  <a:srgbClr val="FFC000"/>
                </a:solidFill>
                <a:latin typeface="+mn-lt"/>
              </a:rPr>
              <a:t> приватного </a:t>
            </a:r>
            <a:r>
              <a:rPr lang="uk-UA" b="1" kern="0" dirty="0" smtClean="0">
                <a:solidFill>
                  <a:srgbClr val="FFC000"/>
                </a:solidFill>
                <a:latin typeface="+mn-lt"/>
              </a:rPr>
              <a:t>акціонерного товариства </a:t>
            </a:r>
            <a:r>
              <a:rPr lang="ru-RU" b="1" kern="0" dirty="0" smtClean="0">
                <a:solidFill>
                  <a:srgbClr val="FFC000"/>
                </a:solidFill>
                <a:latin typeface="+mn-lt"/>
              </a:rPr>
              <a:t>є:</a:t>
            </a:r>
          </a:p>
          <a:p>
            <a:pPr lvl="0" algn="just">
              <a:spcBef>
                <a:spcPct val="20000"/>
              </a:spcBef>
            </a:pPr>
            <a:endParaRPr lang="uk-UA" sz="1400" kern="0" dirty="0" smtClean="0">
              <a:solidFill>
                <a:srgbClr val="FFC000"/>
              </a:solidFill>
              <a:latin typeface="+mn-lt"/>
            </a:endParaRPr>
          </a:p>
          <a:p>
            <a:pPr marL="180975" lvl="0" indent="-180975" algn="just">
              <a:spcBef>
                <a:spcPct val="20000"/>
              </a:spcBef>
              <a:buFont typeface="Wingdings" pitchFamily="2" charset="2"/>
              <a:buChar char="ü"/>
            </a:pPr>
            <a:r>
              <a:rPr lang="uk-UA" sz="1400" kern="0" dirty="0" smtClean="0">
                <a:solidFill>
                  <a:srgbClr val="FFFF00"/>
                </a:solidFill>
                <a:effectLst>
                  <a:outerShdw blurRad="38100" dist="38100" dir="2700000" algn="tl">
                    <a:srgbClr val="000000">
                      <a:alpha val="43137"/>
                    </a:srgbClr>
                  </a:outerShdw>
                </a:effectLst>
                <a:latin typeface="+mn-lt"/>
              </a:rPr>
              <a:t>максимальна кількість акціонерів становить 100 осіб;</a:t>
            </a:r>
          </a:p>
          <a:p>
            <a:pPr marL="180975" lvl="0" indent="-180975" algn="just">
              <a:spcBef>
                <a:spcPct val="20000"/>
              </a:spcBef>
            </a:pPr>
            <a:endParaRPr lang="uk-UA" sz="1400" kern="0" dirty="0" smtClean="0">
              <a:solidFill>
                <a:srgbClr val="FFFF00"/>
              </a:solidFill>
              <a:effectLst>
                <a:outerShdw blurRad="38100" dist="38100" dir="2700000" algn="tl">
                  <a:srgbClr val="000000">
                    <a:alpha val="43137"/>
                  </a:srgbClr>
                </a:outerShdw>
              </a:effectLst>
              <a:latin typeface="+mn-lt"/>
            </a:endParaRPr>
          </a:p>
          <a:p>
            <a:pPr marL="180975" lvl="0" indent="-180975" algn="just">
              <a:spcBef>
                <a:spcPct val="20000"/>
              </a:spcBef>
              <a:buFont typeface="Wingdings" pitchFamily="2" charset="2"/>
              <a:buChar char="ü"/>
            </a:pPr>
            <a:r>
              <a:rPr lang="uk-UA" sz="1400" kern="0" dirty="0" smtClean="0">
                <a:solidFill>
                  <a:srgbClr val="FFFF00"/>
                </a:solidFill>
                <a:effectLst>
                  <a:outerShdw blurRad="38100" dist="38100" dir="2700000" algn="tl">
                    <a:srgbClr val="000000">
                      <a:alpha val="43137"/>
                    </a:srgbClr>
                  </a:outerShdw>
                </a:effectLst>
                <a:latin typeface="+mn-lt"/>
              </a:rPr>
              <a:t>товариство може здійснювати тільки приватне розміщення акцій;</a:t>
            </a:r>
          </a:p>
          <a:p>
            <a:pPr marL="180975" lvl="0" indent="-180975" algn="just">
              <a:spcBef>
                <a:spcPct val="20000"/>
              </a:spcBef>
            </a:pPr>
            <a:endParaRPr lang="uk-UA" sz="1400" kern="0" dirty="0" smtClean="0">
              <a:solidFill>
                <a:srgbClr val="FFFF00"/>
              </a:solidFill>
              <a:effectLst>
                <a:outerShdw blurRad="38100" dist="38100" dir="2700000" algn="tl">
                  <a:srgbClr val="000000">
                    <a:alpha val="43137"/>
                  </a:srgbClr>
                </a:outerShdw>
              </a:effectLst>
              <a:latin typeface="+mn-lt"/>
            </a:endParaRPr>
          </a:p>
          <a:p>
            <a:pPr marL="180975" lvl="0" indent="-180975" algn="just">
              <a:spcBef>
                <a:spcPct val="20000"/>
              </a:spcBef>
              <a:buFont typeface="Wingdings" pitchFamily="2" charset="2"/>
              <a:buChar char="ü"/>
            </a:pPr>
            <a:r>
              <a:rPr lang="uk-UA" sz="1400" kern="0" dirty="0" smtClean="0">
                <a:solidFill>
                  <a:srgbClr val="FFFF00"/>
                </a:solidFill>
                <a:effectLst>
                  <a:outerShdw blurRad="38100" dist="38100" dir="2700000" algn="tl">
                    <a:srgbClr val="000000">
                      <a:alpha val="43137"/>
                    </a:srgbClr>
                  </a:outerShdw>
                </a:effectLst>
                <a:latin typeface="+mn-lt"/>
              </a:rPr>
              <a:t>статутом товариства може бути передбачено переважне право акціонерів на придбання акцій цього товариства, що пропонуються їх власником до продажу третій особі;</a:t>
            </a:r>
          </a:p>
          <a:p>
            <a:pPr marL="180975" lvl="0" indent="-180975" algn="just">
              <a:spcBef>
                <a:spcPct val="20000"/>
              </a:spcBef>
            </a:pPr>
            <a:endParaRPr lang="uk-UA" sz="1400" kern="0" dirty="0" smtClean="0">
              <a:solidFill>
                <a:srgbClr val="FFFF00"/>
              </a:solidFill>
              <a:effectLst>
                <a:outerShdw blurRad="38100" dist="38100" dir="2700000" algn="tl">
                  <a:srgbClr val="000000">
                    <a:alpha val="43137"/>
                  </a:srgbClr>
                </a:outerShdw>
              </a:effectLst>
              <a:latin typeface="+mn-lt"/>
            </a:endParaRPr>
          </a:p>
          <a:p>
            <a:pPr marL="180975" lvl="0" indent="-180975" algn="just">
              <a:spcBef>
                <a:spcPct val="20000"/>
              </a:spcBef>
              <a:buFont typeface="Wingdings" pitchFamily="2" charset="2"/>
              <a:buChar char="ü"/>
            </a:pPr>
            <a:r>
              <a:rPr lang="uk-UA" sz="1400" kern="0" dirty="0" smtClean="0">
                <a:solidFill>
                  <a:srgbClr val="FFFF00"/>
                </a:solidFill>
                <a:effectLst>
                  <a:outerShdw blurRad="38100" dist="38100" dir="2700000" algn="tl">
                    <a:srgbClr val="000000">
                      <a:alpha val="43137"/>
                    </a:srgbClr>
                  </a:outerShdw>
                </a:effectLst>
                <a:latin typeface="+mn-lt"/>
              </a:rPr>
              <a:t>акціонер товариства завжди має переважне право на придбання акцій додаткової емісії, в той же час акціонер публічного акціонерного товариства може бути позбавлений такого права умовами публічного розміщення акцій додаткової емісії;</a:t>
            </a:r>
          </a:p>
          <a:p>
            <a:pPr marL="180975" lvl="0" indent="-180975" algn="just">
              <a:spcBef>
                <a:spcPct val="20000"/>
              </a:spcBef>
            </a:pPr>
            <a:endParaRPr lang="uk-UA" sz="1400" kern="0" dirty="0" smtClean="0">
              <a:solidFill>
                <a:srgbClr val="FFFF00"/>
              </a:solidFill>
              <a:effectLst>
                <a:outerShdw blurRad="38100" dist="38100" dir="2700000" algn="tl">
                  <a:srgbClr val="000000">
                    <a:alpha val="43137"/>
                  </a:srgbClr>
                </a:outerShdw>
              </a:effectLst>
              <a:latin typeface="+mn-lt"/>
            </a:endParaRPr>
          </a:p>
          <a:p>
            <a:pPr marL="180975" lvl="0" indent="-180975" algn="just">
              <a:spcBef>
                <a:spcPct val="20000"/>
              </a:spcBef>
              <a:buFont typeface="Wingdings" pitchFamily="2" charset="2"/>
              <a:buChar char="ü"/>
            </a:pPr>
            <a:r>
              <a:rPr lang="uk-UA" sz="1400" kern="0" dirty="0" smtClean="0">
                <a:solidFill>
                  <a:srgbClr val="FFFF00"/>
                </a:solidFill>
                <a:effectLst>
                  <a:outerShdw blurRad="38100" dist="38100" dir="2700000" algn="tl">
                    <a:srgbClr val="000000">
                      <a:alpha val="43137"/>
                    </a:srgbClr>
                  </a:outerShdw>
                </a:effectLst>
                <a:latin typeface="+mn-lt"/>
              </a:rPr>
              <a:t>акції приватного акціонерного товариства не можуть купуватися та/або продаватися на фондовій біржі, за винятком продажу шляхом проведення на біржі аукціону;</a:t>
            </a:r>
          </a:p>
          <a:p>
            <a:pPr marL="180975" lvl="0" indent="-180975" algn="just">
              <a:spcBef>
                <a:spcPct val="20000"/>
              </a:spcBef>
            </a:pPr>
            <a:endParaRPr lang="uk-UA" sz="1400" kern="0" dirty="0" smtClean="0">
              <a:solidFill>
                <a:srgbClr val="FFFF00"/>
              </a:solidFill>
              <a:effectLst>
                <a:outerShdw blurRad="38100" dist="38100" dir="2700000" algn="tl">
                  <a:srgbClr val="000000">
                    <a:alpha val="43137"/>
                  </a:srgbClr>
                </a:outerShdw>
              </a:effectLst>
              <a:latin typeface="+mn-lt"/>
            </a:endParaRPr>
          </a:p>
          <a:p>
            <a:pPr marL="180975" lvl="0" indent="-180975" algn="just">
              <a:spcBef>
                <a:spcPct val="20000"/>
              </a:spcBef>
              <a:buFont typeface="Wingdings" pitchFamily="2" charset="2"/>
              <a:buChar char="ü"/>
            </a:pPr>
            <a:r>
              <a:rPr lang="uk-UA" sz="1400" kern="0" dirty="0" smtClean="0">
                <a:solidFill>
                  <a:srgbClr val="FFFF00"/>
                </a:solidFill>
                <a:effectLst>
                  <a:outerShdw blurRad="38100" dist="38100" dir="2700000" algn="tl">
                    <a:srgbClr val="000000">
                      <a:alpha val="43137"/>
                    </a:srgbClr>
                  </a:outerShdw>
                </a:effectLst>
                <a:latin typeface="+mn-lt"/>
              </a:rPr>
              <a:t>статутом товариства може встановлюватися коло питань, вирішення яких вимагає більшої кількості голосів акціонерів, ніж проста більшість або кваліфікована більшість;</a:t>
            </a:r>
          </a:p>
          <a:p>
            <a:pPr marL="180975" lvl="0" indent="-180975" algn="just">
              <a:spcBef>
                <a:spcPct val="20000"/>
              </a:spcBef>
            </a:pPr>
            <a:endParaRPr lang="uk-UA" sz="1400" kern="0" dirty="0" smtClean="0">
              <a:solidFill>
                <a:srgbClr val="FFFF00"/>
              </a:solidFill>
              <a:effectLst>
                <a:outerShdw blurRad="38100" dist="38100" dir="2700000" algn="tl">
                  <a:srgbClr val="000000">
                    <a:alpha val="43137"/>
                  </a:srgbClr>
                </a:outerShdw>
              </a:effectLst>
              <a:latin typeface="+mn-lt"/>
            </a:endParaRPr>
          </a:p>
          <a:p>
            <a:pPr marL="180975" lvl="0" indent="-180975" algn="just">
              <a:spcBef>
                <a:spcPct val="20000"/>
              </a:spcBef>
              <a:buFont typeface="Wingdings" pitchFamily="2" charset="2"/>
              <a:buChar char="ü"/>
            </a:pPr>
            <a:r>
              <a:rPr lang="uk-UA" sz="1400" kern="0" dirty="0" smtClean="0">
                <a:solidFill>
                  <a:srgbClr val="FFFF00"/>
                </a:solidFill>
                <a:effectLst>
                  <a:outerShdw blurRad="38100" dist="38100" dir="2700000" algn="tl">
                    <a:srgbClr val="000000">
                      <a:alpha val="43137"/>
                    </a:srgbClr>
                  </a:outerShdw>
                </a:effectLst>
                <a:latin typeface="+mn-lt"/>
              </a:rPr>
              <a:t>обрання членів наглядової ради приватного акціонерного товариства здійснюється або за принципом представництва у складі наглядової ради представників акціонерів або шляхом кумулятивного голосування;</a:t>
            </a:r>
          </a:p>
          <a:p>
            <a:pPr marL="180975" lvl="0" indent="-180975" algn="just">
              <a:spcBef>
                <a:spcPct val="20000"/>
              </a:spcBef>
            </a:pPr>
            <a:endParaRPr lang="uk-UA" sz="1400" kern="0" dirty="0" smtClean="0">
              <a:solidFill>
                <a:srgbClr val="FFFF00"/>
              </a:solidFill>
              <a:effectLst>
                <a:outerShdw blurRad="38100" dist="38100" dir="2700000" algn="tl">
                  <a:srgbClr val="000000">
                    <a:alpha val="43137"/>
                  </a:srgbClr>
                </a:outerShdw>
              </a:effectLst>
              <a:latin typeface="+mn-lt"/>
            </a:endParaRPr>
          </a:p>
          <a:p>
            <a:pPr marL="180975" lvl="0" indent="-180975" algn="just">
              <a:spcBef>
                <a:spcPct val="20000"/>
              </a:spcBef>
              <a:buFont typeface="Wingdings" pitchFamily="2" charset="2"/>
              <a:buChar char="ü"/>
            </a:pPr>
            <a:r>
              <a:rPr lang="uk-UA" sz="1400" kern="0" dirty="0" smtClean="0">
                <a:solidFill>
                  <a:srgbClr val="FFFF00"/>
                </a:solidFill>
                <a:effectLst>
                  <a:outerShdw blurRad="38100" dist="38100" dir="2700000" algn="tl">
                    <a:srgbClr val="000000">
                      <a:alpha val="43137"/>
                    </a:srgbClr>
                  </a:outerShdw>
                </a:effectLst>
                <a:latin typeface="+mn-lt"/>
              </a:rPr>
              <a:t>товариство не зобов'язане розкривати свою фінансову звітність на фондовому ринку[14], хоча зобов'язане оприлюднювати фінансову звітність у Державному реєстрі юридичних осіб, як і будь-яка інша юридична особа, зареєстрована в Україні.</a:t>
            </a:r>
            <a:endParaRPr kumimoji="0" lang="uk-UA" sz="1400" b="0" i="0" u="none" strike="noStrike" kern="0" cap="none" spc="0" normalizeH="0" baseline="0" dirty="0" smtClean="0">
              <a:ln>
                <a:noFill/>
              </a:ln>
              <a:solidFill>
                <a:srgbClr val="FFC000"/>
              </a:solidFill>
              <a:effectLst>
                <a:outerShdw blurRad="38100" dist="38100" dir="2700000" algn="tl">
                  <a:srgbClr val="000000">
                    <a:alpha val="43137"/>
                  </a:srgbClr>
                </a:outerShdw>
              </a:effectLst>
              <a:uLnTx/>
              <a:uFillTx/>
              <a:latin typeface="+mn-lt"/>
              <a:ea typeface="+mn-ea"/>
              <a:cs typeface="+mn-cs"/>
            </a:endParaRPr>
          </a:p>
        </p:txBody>
      </p:sp>
      <p:sp>
        <p:nvSpPr>
          <p:cNvPr id="8" name="Прямокутник 7"/>
          <p:cNvSpPr/>
          <p:nvPr/>
        </p:nvSpPr>
        <p:spPr>
          <a:xfrm>
            <a:off x="214282" y="982176"/>
            <a:ext cx="8715436" cy="3046988"/>
          </a:xfrm>
          <a:prstGeom prst="rect">
            <a:avLst/>
          </a:prstGeom>
        </p:spPr>
        <p:txBody>
          <a:bodyPr wrap="square">
            <a:spAutoFit/>
          </a:bodyPr>
          <a:lstStyle/>
          <a:p>
            <a:pPr algn="just"/>
            <a:endParaRPr lang="uk-UA" dirty="0" smtClean="0"/>
          </a:p>
          <a:p>
            <a:pPr algn="just"/>
            <a:endParaRPr lang="uk-UA" dirty="0" smtClean="0"/>
          </a:p>
          <a:p>
            <a:pPr algn="just"/>
            <a:endParaRPr lang="uk-UA" dirty="0" smtClean="0"/>
          </a:p>
          <a:p>
            <a:pPr algn="just"/>
            <a:endParaRPr lang="uk-UA" dirty="0" smtClean="0"/>
          </a:p>
          <a:p>
            <a:pPr algn="just"/>
            <a:endParaRPr lang="uk-UA" dirty="0" smtClean="0"/>
          </a:p>
          <a:p>
            <a:pPr algn="just"/>
            <a:endParaRPr lang="uk-UA" dirty="0" smtClean="0"/>
          </a:p>
          <a:p>
            <a:pPr algn="just"/>
            <a:endParaRPr lang="uk-UA" dirty="0" smtClean="0"/>
          </a:p>
          <a:p>
            <a:pPr algn="just"/>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142853"/>
            <a:ext cx="8724900" cy="428628"/>
          </a:xfrm>
        </p:spPr>
        <p:txBody>
          <a:bodyPr/>
          <a:lstStyle/>
          <a:p>
            <a:r>
              <a:rPr lang="uk-UA" sz="2400" dirty="0" smtClean="0">
                <a:solidFill>
                  <a:srgbClr val="FFC000"/>
                </a:solidFill>
                <a:effectLst>
                  <a:outerShdw blurRad="38100" dist="38100" dir="2700000" algn="tl">
                    <a:srgbClr val="000000">
                      <a:alpha val="43137"/>
                    </a:srgbClr>
                  </a:outerShdw>
                </a:effectLst>
              </a:rPr>
              <a:t>Види господарських товариств</a:t>
            </a:r>
            <a:endParaRPr lang="ru-RU" sz="2400" dirty="0">
              <a:solidFill>
                <a:srgbClr val="FFC000"/>
              </a:solidFill>
              <a:effectLst>
                <a:outerShdw blurRad="38100" dist="38100" dir="2700000" algn="tl">
                  <a:srgbClr val="000000">
                    <a:alpha val="43137"/>
                  </a:srgbClr>
                </a:outerShdw>
              </a:effectLst>
            </a:endParaRPr>
          </a:p>
        </p:txBody>
      </p:sp>
      <p:sp>
        <p:nvSpPr>
          <p:cNvPr id="3" name="Місце для вмісту 2"/>
          <p:cNvSpPr>
            <a:spLocks noGrp="1"/>
          </p:cNvSpPr>
          <p:nvPr>
            <p:ph idx="1"/>
          </p:nvPr>
        </p:nvSpPr>
        <p:spPr>
          <a:xfrm>
            <a:off x="214282" y="642918"/>
            <a:ext cx="8715436" cy="6215082"/>
          </a:xfrm>
        </p:spPr>
        <p:txBody>
          <a:bodyPr/>
          <a:lstStyle/>
          <a:p>
            <a:pPr marL="0" indent="0" algn="just">
              <a:buNone/>
            </a:pPr>
            <a:r>
              <a:rPr lang="uk-UA" sz="1600" dirty="0" smtClean="0">
                <a:solidFill>
                  <a:srgbClr val="FFFF00"/>
                </a:solidFill>
                <a:effectLst>
                  <a:outerShdw blurRad="38100" dist="38100" dir="2700000" algn="tl">
                    <a:srgbClr val="000000">
                      <a:alpha val="43137"/>
                    </a:srgbClr>
                  </a:outerShdw>
                </a:effectLst>
              </a:rPr>
              <a:t>Товариством з обмеженою відповідальністю є господарське товариство, що має статутний фонд, поділений на частки, розмір яких визначається установчими документами, і несе відповідальність за своїми зобов'язаннями тільки своїм майном. Учасники товариства, які повністю сплатили свої вклади, несуть ризик збитків, пов'язаних з діяльністю товариства, у межах своїх вкладів.</a:t>
            </a:r>
          </a:p>
          <a:p>
            <a:pPr marL="0" indent="0" algn="just">
              <a:buNone/>
            </a:pPr>
            <a:endParaRPr lang="uk-UA" sz="1400" dirty="0" smtClean="0">
              <a:solidFill>
                <a:srgbClr val="FFFF00"/>
              </a:solidFill>
              <a:effectLst>
                <a:outerShdw blurRad="38100" dist="38100" dir="2700000" algn="tl">
                  <a:srgbClr val="000000">
                    <a:alpha val="43137"/>
                  </a:srgbClr>
                </a:outerShdw>
              </a:effectLst>
            </a:endParaRPr>
          </a:p>
          <a:p>
            <a:pPr marL="0" indent="0" algn="just">
              <a:buNone/>
            </a:pPr>
            <a:r>
              <a:rPr lang="uk-UA" sz="1600" dirty="0" smtClean="0">
                <a:solidFill>
                  <a:srgbClr val="FFFF00"/>
                </a:solidFill>
                <a:effectLst>
                  <a:outerShdw blurRad="38100" dist="38100" dir="2700000" algn="tl">
                    <a:srgbClr val="000000">
                      <a:alpha val="43137"/>
                    </a:srgbClr>
                  </a:outerShdw>
                </a:effectLst>
              </a:rPr>
              <a:t>Товариством з додатковою відповідальністю є господарське товариство, статутний фонд якого поділений на частки визначених установчими документами розмірів і яке несе відповідальність за своїми зобов'язаннями власним майном, а в разі його недостатності учасники цього товариства несуть додаткову солідарну відповідальність у визначеному установчими документами однаково кратному розмірі до вкладу кожного з учасників.</a:t>
            </a:r>
          </a:p>
          <a:p>
            <a:pPr marL="0" indent="0" algn="just">
              <a:buNone/>
            </a:pPr>
            <a:endParaRPr lang="uk-UA" sz="1400" dirty="0" smtClean="0">
              <a:solidFill>
                <a:srgbClr val="FFFF00"/>
              </a:solidFill>
              <a:effectLst>
                <a:outerShdw blurRad="38100" dist="38100" dir="2700000" algn="tl">
                  <a:srgbClr val="000000">
                    <a:alpha val="43137"/>
                  </a:srgbClr>
                </a:outerShdw>
              </a:effectLst>
            </a:endParaRPr>
          </a:p>
          <a:p>
            <a:pPr marL="0" indent="0" algn="just">
              <a:buNone/>
            </a:pPr>
            <a:r>
              <a:rPr lang="uk-UA" sz="1600" dirty="0" smtClean="0">
                <a:solidFill>
                  <a:srgbClr val="FFFF00"/>
                </a:solidFill>
                <a:effectLst>
                  <a:outerShdw blurRad="38100" dist="38100" dir="2700000" algn="tl">
                    <a:srgbClr val="000000">
                      <a:alpha val="43137"/>
                    </a:srgbClr>
                  </a:outerShdw>
                </a:effectLst>
              </a:rPr>
              <a:t>Повним товариством є господарське товариство, всі учасники якого відповідно до укладеного між ними договору здійснюють підприємницьку діяльність від імені товариства і несуть додаткову солідарну відповідальність за зобов'язаннями товариства усім своїм майном.</a:t>
            </a:r>
          </a:p>
          <a:p>
            <a:pPr marL="0" indent="0" algn="just">
              <a:buNone/>
            </a:pPr>
            <a:endParaRPr lang="uk-UA" sz="1400" dirty="0" smtClean="0">
              <a:solidFill>
                <a:srgbClr val="FFFF00"/>
              </a:solidFill>
              <a:effectLst>
                <a:outerShdw blurRad="38100" dist="38100" dir="2700000" algn="tl">
                  <a:srgbClr val="000000">
                    <a:alpha val="43137"/>
                  </a:srgbClr>
                </a:outerShdw>
              </a:effectLst>
            </a:endParaRPr>
          </a:p>
          <a:p>
            <a:pPr marL="0" indent="0" algn="just">
              <a:buNone/>
            </a:pPr>
            <a:r>
              <a:rPr lang="uk-UA" sz="1600" dirty="0" smtClean="0">
                <a:solidFill>
                  <a:srgbClr val="FFFF00"/>
                </a:solidFill>
                <a:effectLst>
                  <a:outerShdw blurRad="38100" dist="38100" dir="2700000" algn="tl">
                    <a:srgbClr val="000000">
                      <a:alpha val="43137"/>
                    </a:srgbClr>
                  </a:outerShdw>
                </a:effectLst>
              </a:rPr>
              <a:t>Командитним товариством є господарське товариство, в якому один або декілька учасників здійснюють від імені товариства підприємницьку діяльність і несуть за його зобов'язаннями додаткову солідарну відповідальність усім своїм майном, на яке за законом може бути звернено стягнення (повні учасники), а інші учасники присутні в діяльності товариства лише своїми вкладами (вкладники).</a:t>
            </a:r>
          </a:p>
          <a:p>
            <a:pPr marL="0" indent="0">
              <a:buNone/>
            </a:pPr>
            <a:endParaRPr lang="uk-UA" sz="1400" dirty="0" smtClean="0"/>
          </a:p>
          <a:p>
            <a:pPr marL="0" indent="0" algn="r">
              <a:buNone/>
            </a:pPr>
            <a:r>
              <a:rPr lang="uk-UA" sz="1400" dirty="0" smtClean="0">
                <a:effectLst>
                  <a:outerShdw blurRad="38100" dist="38100" dir="2700000" algn="tl">
                    <a:srgbClr val="000000">
                      <a:alpha val="43137"/>
                    </a:srgbClr>
                  </a:outerShdw>
                </a:effectLst>
              </a:rPr>
              <a:t>Господарський кодекс. Стаття 80. Види господарських товариств</a:t>
            </a:r>
            <a:endParaRPr lang="ru-RU"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14282" y="142852"/>
            <a:ext cx="8786874" cy="11726287"/>
          </a:xfrm>
          <a:prstGeom prst="rect">
            <a:avLst/>
          </a:prstGeom>
        </p:spPr>
        <p:txBody>
          <a:bodyPr wrap="square">
            <a:spAutoFit/>
          </a:bodyPr>
          <a:lstStyle/>
          <a:p>
            <a:pPr algn="l"/>
            <a:r>
              <a:rPr lang="uk-UA" sz="2800" dirty="0" smtClean="0">
                <a:solidFill>
                  <a:srgbClr val="FFC000"/>
                </a:solidFill>
                <a:effectLst>
                  <a:outerShdw blurRad="38100" dist="38100" dir="2700000" algn="tl">
                    <a:srgbClr val="000000">
                      <a:alpha val="43137"/>
                    </a:srgbClr>
                  </a:outerShdw>
                </a:effectLst>
              </a:rPr>
              <a:t>Господарська діяльність кооперативів</a:t>
            </a:r>
          </a:p>
          <a:p>
            <a:pPr algn="l"/>
            <a:endParaRPr lang="uk-UA" dirty="0" smtClean="0">
              <a:solidFill>
                <a:srgbClr val="FFC000"/>
              </a:solidFill>
              <a:effectLst>
                <a:outerShdw blurRad="38100" dist="38100" dir="2700000" algn="tl">
                  <a:srgbClr val="000000">
                    <a:alpha val="43137"/>
                  </a:srgbClr>
                </a:outerShdw>
              </a:effectLst>
            </a:endParaRPr>
          </a:p>
          <a:p>
            <a:pPr algn="just"/>
            <a:r>
              <a:rPr lang="uk-UA" sz="1800" b="1" i="1" dirty="0" smtClean="0">
                <a:solidFill>
                  <a:srgbClr val="FFC000"/>
                </a:solidFill>
                <a:effectLst>
                  <a:outerShdw blurRad="38100" dist="38100" dir="2700000" algn="tl">
                    <a:srgbClr val="000000">
                      <a:alpha val="43137"/>
                    </a:srgbClr>
                  </a:outerShdw>
                </a:effectLst>
              </a:rPr>
              <a:t>Виробничим кооперативом </a:t>
            </a:r>
            <a:r>
              <a:rPr lang="uk-UA" sz="1800" dirty="0" smtClean="0">
                <a:solidFill>
                  <a:srgbClr val="FFFF00"/>
                </a:solidFill>
                <a:effectLst>
                  <a:outerShdw blurRad="38100" dist="38100" dir="2700000" algn="tl">
                    <a:srgbClr val="000000">
                      <a:alpha val="43137"/>
                    </a:srgbClr>
                  </a:outerShdw>
                </a:effectLst>
              </a:rPr>
              <a:t>визнається добровільне об'єднання громадян на засадах членства з метою спільної виробничої або іншої господарської діяльності, що базується на їх особистій трудовій участі та об'єднанні майнових пайових внесків, участі в управлінні підприємством та розподілі доходу між членами кооперативу відповідно до їх участі у його діяльності.</a:t>
            </a:r>
          </a:p>
          <a:p>
            <a:pPr algn="just"/>
            <a:endParaRPr lang="uk-UA" sz="1400" dirty="0" smtClean="0">
              <a:solidFill>
                <a:srgbClr val="FFFF00"/>
              </a:solidFill>
              <a:effectLst>
                <a:outerShdw blurRad="38100" dist="38100" dir="2700000" algn="tl">
                  <a:srgbClr val="000000">
                    <a:alpha val="43137"/>
                  </a:srgbClr>
                </a:outerShdw>
              </a:effectLst>
            </a:endParaRPr>
          </a:p>
          <a:p>
            <a:pPr algn="just"/>
            <a:r>
              <a:rPr lang="uk-UA" sz="1400" dirty="0" smtClean="0">
                <a:solidFill>
                  <a:srgbClr val="FFC000"/>
                </a:solidFill>
                <a:effectLst>
                  <a:outerShdw blurRad="38100" dist="38100" dir="2700000" algn="tl">
                    <a:srgbClr val="000000">
                      <a:alpha val="43137"/>
                    </a:srgbClr>
                  </a:outerShdw>
                </a:effectLst>
              </a:rPr>
              <a:t>Виробничі кооперативи можуть здійснювати виробничу, переробну, заготівельно-збутову, постачальницьку, сервісну і будь-яку іншу підприємницьку діяльність, не заборонену законом.</a:t>
            </a:r>
          </a:p>
          <a:p>
            <a:pPr algn="just"/>
            <a:r>
              <a:rPr lang="uk-UA" sz="1400" dirty="0" smtClean="0">
                <a:solidFill>
                  <a:srgbClr val="FFC000"/>
                </a:solidFill>
                <a:effectLst>
                  <a:outerShdw blurRad="38100" dist="38100" dir="2700000" algn="tl">
                    <a:srgbClr val="000000">
                      <a:alpha val="43137"/>
                    </a:srgbClr>
                  </a:outerShdw>
                </a:effectLst>
              </a:rPr>
              <a:t>Виробничий кооператив є юридичною особою і діє на основі статуту.</a:t>
            </a:r>
          </a:p>
          <a:p>
            <a:pPr algn="just"/>
            <a:endParaRPr lang="uk-UA" sz="1400" dirty="0" smtClean="0">
              <a:solidFill>
                <a:srgbClr val="FFFF00"/>
              </a:solidFill>
              <a:effectLst>
                <a:outerShdw blurRad="38100" dist="38100" dir="2700000" algn="tl">
                  <a:srgbClr val="000000">
                    <a:alpha val="43137"/>
                  </a:srgbClr>
                </a:outerShdw>
              </a:effectLst>
            </a:endParaRPr>
          </a:p>
          <a:p>
            <a:pPr algn="r"/>
            <a:r>
              <a:rPr lang="uk-UA" sz="1400" dirty="0" smtClean="0">
                <a:solidFill>
                  <a:schemeClr val="bg1"/>
                </a:solidFill>
                <a:effectLst>
                  <a:outerShdw blurRad="38100" dist="38100" dir="2700000" algn="tl">
                    <a:srgbClr val="000000">
                      <a:alpha val="43137"/>
                    </a:srgbClr>
                  </a:outerShdw>
                </a:effectLst>
              </a:rPr>
              <a:t>Господарський кодекс. Стаття 95. Виробничий кооператив</a:t>
            </a:r>
            <a:endParaRPr lang="ru-RU" sz="1400" dirty="0" smtClean="0">
              <a:solidFill>
                <a:schemeClr val="bg1"/>
              </a:solidFill>
            </a:endParaRPr>
          </a:p>
          <a:p>
            <a:pPr algn="just"/>
            <a:endParaRPr lang="uk-UA" sz="1400" dirty="0" smtClean="0">
              <a:solidFill>
                <a:srgbClr val="FFFF00"/>
              </a:solidFill>
              <a:effectLst>
                <a:outerShdw blurRad="38100" dist="38100" dir="2700000" algn="tl">
                  <a:srgbClr val="000000">
                    <a:alpha val="43137"/>
                  </a:srgbClr>
                </a:outerShdw>
              </a:effectLst>
            </a:endParaRPr>
          </a:p>
          <a:p>
            <a:pPr algn="just"/>
            <a:endParaRPr lang="uk-UA" sz="1800" b="1" i="1" dirty="0" smtClean="0">
              <a:solidFill>
                <a:srgbClr val="FFFF00"/>
              </a:solidFill>
              <a:effectLst>
                <a:outerShdw blurRad="38100" dist="38100" dir="2700000" algn="tl">
                  <a:srgbClr val="000000">
                    <a:alpha val="43137"/>
                  </a:srgbClr>
                </a:outerShdw>
              </a:effectLst>
            </a:endParaRPr>
          </a:p>
          <a:p>
            <a:pPr algn="just"/>
            <a:endParaRPr lang="uk-UA" sz="1800" b="1" i="1" dirty="0" smtClean="0">
              <a:solidFill>
                <a:srgbClr val="FFFF00"/>
              </a:solidFill>
              <a:effectLst>
                <a:outerShdw blurRad="38100" dist="38100" dir="2700000" algn="tl">
                  <a:srgbClr val="000000">
                    <a:alpha val="43137"/>
                  </a:srgbClr>
                </a:outerShdw>
              </a:effectLst>
            </a:endParaRPr>
          </a:p>
          <a:p>
            <a:pPr algn="just"/>
            <a:r>
              <a:rPr lang="uk-UA" sz="1800" b="1" i="1" dirty="0" smtClean="0">
                <a:solidFill>
                  <a:srgbClr val="FFC000"/>
                </a:solidFill>
                <a:effectLst>
                  <a:outerShdw blurRad="38100" dist="38100" dir="2700000" algn="tl">
                    <a:srgbClr val="000000">
                      <a:alpha val="43137"/>
                    </a:srgbClr>
                  </a:outerShdw>
                </a:effectLst>
              </a:rPr>
              <a:t>Обслуговуючий кооператив  </a:t>
            </a:r>
            <a:r>
              <a:rPr lang="uk-UA" sz="1800" dirty="0" smtClean="0">
                <a:solidFill>
                  <a:srgbClr val="FFFF00"/>
                </a:solidFill>
                <a:effectLst>
                  <a:outerShdw blurRad="38100" dist="38100" dir="2700000" algn="tl">
                    <a:srgbClr val="000000">
                      <a:alpha val="43137"/>
                    </a:srgbClr>
                  </a:outerShdw>
                </a:effectLst>
              </a:rPr>
              <a:t>-  кооператив,   який   утворюється  шляхом  об'єднання  фізичних  та/або  юридичних  осіб  для надання  послуг переважно членам кооперативу,  а також іншим особам з метою провадження їх господарської діяльності.  Обслуговуючі кооперативи  надають послуги  іншим  особам  в  обсягах,  що   не   перевищують  20 відсотків загального обороту кооперативу.</a:t>
            </a:r>
          </a:p>
          <a:p>
            <a:pPr algn="just"/>
            <a:endParaRPr lang="uk-UA" sz="1800" dirty="0" smtClean="0">
              <a:solidFill>
                <a:srgbClr val="FFFF00"/>
              </a:solidFill>
              <a:effectLst>
                <a:outerShdw blurRad="38100" dist="38100" dir="2700000" algn="tl">
                  <a:srgbClr val="000000">
                    <a:alpha val="43137"/>
                  </a:srgbClr>
                </a:outerShdw>
              </a:effectLst>
            </a:endParaRPr>
          </a:p>
          <a:p>
            <a:pPr algn="r"/>
            <a:r>
              <a:rPr lang="uk-UA" sz="1400" dirty="0" smtClean="0">
                <a:solidFill>
                  <a:schemeClr val="bg1"/>
                </a:solidFill>
                <a:effectLst>
                  <a:outerShdw blurRad="38100" dist="38100" dir="2700000" algn="tl">
                    <a:srgbClr val="000000">
                      <a:alpha val="43137"/>
                    </a:srgbClr>
                  </a:outerShdw>
                </a:effectLst>
              </a:rPr>
              <a:t>Закон України </a:t>
            </a:r>
            <a:r>
              <a:rPr lang="uk-UA" sz="1400" dirty="0" err="1" smtClean="0">
                <a:solidFill>
                  <a:schemeClr val="bg1"/>
                </a:solidFill>
                <a:effectLst>
                  <a:outerShdw blurRad="38100" dist="38100" dir="2700000" algn="tl">
                    <a:srgbClr val="000000">
                      <a:alpha val="43137"/>
                    </a:srgbClr>
                  </a:outerShdw>
                </a:effectLst>
              </a:rPr>
              <a:t>“Про</a:t>
            </a:r>
            <a:r>
              <a:rPr lang="uk-UA" sz="1400" dirty="0" smtClean="0">
                <a:solidFill>
                  <a:schemeClr val="bg1"/>
                </a:solidFill>
                <a:effectLst>
                  <a:outerShdw blurRad="38100" dist="38100" dir="2700000" algn="tl">
                    <a:srgbClr val="000000">
                      <a:alpha val="43137"/>
                    </a:srgbClr>
                  </a:outerShdw>
                </a:effectLst>
              </a:rPr>
              <a:t> </a:t>
            </a:r>
            <a:r>
              <a:rPr lang="uk-UA" sz="1400" dirty="0" err="1" smtClean="0">
                <a:solidFill>
                  <a:schemeClr val="bg1"/>
                </a:solidFill>
                <a:effectLst>
                  <a:outerShdw blurRad="38100" dist="38100" dir="2700000" algn="tl">
                    <a:srgbClr val="000000">
                      <a:alpha val="43137"/>
                    </a:srgbClr>
                  </a:outerShdw>
                </a:effectLst>
              </a:rPr>
              <a:t>кооперацію”</a:t>
            </a:r>
            <a:r>
              <a:rPr lang="uk-UA" sz="1400" dirty="0" smtClean="0">
                <a:solidFill>
                  <a:schemeClr val="bg1"/>
                </a:solidFill>
                <a:effectLst>
                  <a:outerShdw blurRad="38100" dist="38100" dir="2700000" algn="tl">
                    <a:srgbClr val="000000">
                      <a:alpha val="43137"/>
                    </a:srgbClr>
                  </a:outerShdw>
                </a:effectLst>
              </a:rPr>
              <a:t>. Стаття 2</a:t>
            </a:r>
            <a:endParaRPr lang="ru-RU" sz="1400" dirty="0" smtClean="0">
              <a:solidFill>
                <a:schemeClr val="bg1"/>
              </a:solidFill>
            </a:endParaRPr>
          </a:p>
          <a:p>
            <a:pPr algn="just"/>
            <a:endParaRPr lang="uk-UA" sz="1800" dirty="0" smtClean="0">
              <a:solidFill>
                <a:srgbClr val="FFFF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a:solidFill>
                <a:srgbClr val="FFC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14282" y="142852"/>
            <a:ext cx="8786874" cy="11818620"/>
          </a:xfrm>
          <a:prstGeom prst="rect">
            <a:avLst/>
          </a:prstGeom>
        </p:spPr>
        <p:txBody>
          <a:bodyPr wrap="square">
            <a:spAutoFit/>
          </a:bodyPr>
          <a:lstStyle/>
          <a:p>
            <a:pPr algn="l"/>
            <a:r>
              <a:rPr lang="uk-UA" sz="2800" dirty="0" smtClean="0">
                <a:solidFill>
                  <a:srgbClr val="FFC000"/>
                </a:solidFill>
                <a:effectLst>
                  <a:outerShdw blurRad="38100" dist="38100" dir="2700000" algn="tl">
                    <a:srgbClr val="000000">
                      <a:alpha val="43137"/>
                    </a:srgbClr>
                  </a:outerShdw>
                </a:effectLst>
              </a:rPr>
              <a:t>Організація селянських фермерських господарств</a:t>
            </a:r>
          </a:p>
          <a:p>
            <a:pPr algn="l"/>
            <a:endParaRPr lang="uk-UA" dirty="0" smtClean="0">
              <a:solidFill>
                <a:srgbClr val="FFC000"/>
              </a:solidFill>
              <a:effectLst>
                <a:outerShdw blurRad="38100" dist="38100" dir="2700000" algn="tl">
                  <a:srgbClr val="000000">
                    <a:alpha val="43137"/>
                  </a:srgbClr>
                </a:outerShdw>
              </a:effectLst>
            </a:endParaRPr>
          </a:p>
          <a:p>
            <a:pPr algn="just"/>
            <a:r>
              <a:rPr lang="uk-UA" sz="1800" b="1" i="1" dirty="0" smtClean="0">
                <a:solidFill>
                  <a:srgbClr val="FFC000"/>
                </a:solidFill>
                <a:effectLst>
                  <a:outerShdw blurRad="38100" dist="38100" dir="2700000" algn="tl">
                    <a:srgbClr val="000000">
                      <a:alpha val="43137"/>
                    </a:srgbClr>
                  </a:outerShdw>
                </a:effectLst>
              </a:rPr>
              <a:t>Селянське (фермерське) господарство </a:t>
            </a:r>
            <a:r>
              <a:rPr lang="uk-UA" sz="1800" dirty="0" smtClean="0">
                <a:solidFill>
                  <a:srgbClr val="FFFF00"/>
                </a:solidFill>
                <a:effectLst>
                  <a:outerShdw blurRad="38100" dist="38100" dir="2700000" algn="tl">
                    <a:srgbClr val="000000">
                      <a:alpha val="43137"/>
                    </a:srgbClr>
                  </a:outerShdw>
                </a:effectLst>
              </a:rPr>
              <a:t>є формою підприємництва громадян України, які виявили бажання виробляти товарну сільськогосподарську продукцію, займатися її переробкою та реалізацією.</a:t>
            </a:r>
          </a:p>
          <a:p>
            <a:pPr algn="just"/>
            <a:endParaRPr lang="uk-UA" sz="1800" dirty="0" smtClean="0">
              <a:solidFill>
                <a:srgbClr val="FFFF00"/>
              </a:solidFill>
              <a:effectLst>
                <a:outerShdw blurRad="38100" dist="38100" dir="2700000" algn="tl">
                  <a:srgbClr val="000000">
                    <a:alpha val="43137"/>
                  </a:srgbClr>
                </a:outerShdw>
              </a:effectLst>
            </a:endParaRPr>
          </a:p>
          <a:p>
            <a:pPr algn="just"/>
            <a:r>
              <a:rPr lang="uk-UA" sz="1400" dirty="0" smtClean="0">
                <a:solidFill>
                  <a:srgbClr val="FFFF00"/>
                </a:solidFill>
                <a:effectLst>
                  <a:outerShdw blurRad="38100" dist="38100" dir="2700000" algn="tl">
                    <a:srgbClr val="000000">
                      <a:alpha val="43137"/>
                    </a:srgbClr>
                  </a:outerShdw>
                </a:effectLst>
              </a:rPr>
              <a:t>Членами селянського (фермерського) господарства можуть бути подружжя, їхні батьки, діти, що досягли 16-річного віку, та інші родичі, які об'єдналися для роботи в цьому господарстві. Членами селянського (фермерського) господарства не можуть бути особи, в тому числі родичі, які працюють у ньому за трудовим договором (контрактом, угодою). Селянське (фермерське) господарство може бути створене однією особою.</a:t>
            </a:r>
          </a:p>
          <a:p>
            <a:pPr algn="just"/>
            <a:endParaRPr lang="uk-UA" sz="1400" dirty="0" smtClean="0">
              <a:solidFill>
                <a:srgbClr val="FFFF00"/>
              </a:solidFill>
              <a:effectLst>
                <a:outerShdw blurRad="38100" dist="38100" dir="2700000" algn="tl">
                  <a:srgbClr val="000000">
                    <a:alpha val="43137"/>
                  </a:srgbClr>
                </a:outerShdw>
              </a:effectLst>
            </a:endParaRPr>
          </a:p>
          <a:p>
            <a:pPr algn="just"/>
            <a:r>
              <a:rPr lang="uk-UA" sz="1400" dirty="0" smtClean="0">
                <a:solidFill>
                  <a:srgbClr val="FFFF00"/>
                </a:solidFill>
                <a:effectLst>
                  <a:outerShdw blurRad="38100" dist="38100" dir="2700000" algn="tl">
                    <a:srgbClr val="000000">
                      <a:alpha val="43137"/>
                    </a:srgbClr>
                  </a:outerShdw>
                </a:effectLst>
              </a:rPr>
              <a:t>При створенні одним із членів сім'ї селянського (фермерського) господарства інші члени сім'ї та родичі самостійно приймають рішення щодо участі у його діяльності. Інтереси селянського (фермерського) господарства перед підприємствами, установами, організаціями та окремими громадянами представляє голова господарства.</a:t>
            </a:r>
          </a:p>
          <a:p>
            <a:pPr algn="just"/>
            <a:endParaRPr lang="uk-UA" sz="1400" dirty="0" smtClean="0">
              <a:solidFill>
                <a:srgbClr val="FFFF00"/>
              </a:solidFill>
              <a:effectLst>
                <a:outerShdw blurRad="38100" dist="38100" dir="2700000" algn="tl">
                  <a:srgbClr val="000000">
                    <a:alpha val="43137"/>
                  </a:srgbClr>
                </a:outerShdw>
              </a:effectLst>
            </a:endParaRPr>
          </a:p>
          <a:p>
            <a:pPr algn="just"/>
            <a:r>
              <a:rPr lang="uk-UA" sz="1400" dirty="0" smtClean="0">
                <a:solidFill>
                  <a:srgbClr val="FFFF00"/>
                </a:solidFill>
                <a:effectLst>
                  <a:outerShdw blurRad="38100" dist="38100" dir="2700000" algn="tl">
                    <a:srgbClr val="000000">
                      <a:alpha val="43137"/>
                    </a:srgbClr>
                  </a:outerShdw>
                </a:effectLst>
              </a:rPr>
              <a:t>Головою селянського (фермерського) господарства є його засновник або особа, яка є його правонаступником. Голова селянського (фермерського) господарства може доручати виконувати свої обов'язки і використовувати права голови одному з членів господарства. Голова і члени селянського (фермерського) господарства не можуть постійно працювати в Інших підприємствах, установах та організаціях.</a:t>
            </a:r>
          </a:p>
          <a:p>
            <a:pPr algn="just"/>
            <a:endParaRPr lang="uk-UA" sz="1400" dirty="0" smtClean="0">
              <a:solidFill>
                <a:srgbClr val="FFFF00"/>
              </a:solidFill>
              <a:effectLst>
                <a:outerShdw blurRad="38100" dist="38100" dir="2700000" algn="tl">
                  <a:srgbClr val="000000">
                    <a:alpha val="43137"/>
                  </a:srgbClr>
                </a:outerShdw>
              </a:effectLst>
            </a:endParaRPr>
          </a:p>
          <a:p>
            <a:pPr algn="just"/>
            <a:r>
              <a:rPr lang="uk-UA" sz="1400" dirty="0" smtClean="0">
                <a:solidFill>
                  <a:srgbClr val="FFFF00"/>
                </a:solidFill>
                <a:effectLst>
                  <a:outerShdw blurRad="38100" dist="38100" dir="2700000" algn="tl">
                    <a:srgbClr val="000000">
                      <a:alpha val="43137"/>
                    </a:srgbClr>
                  </a:outerShdw>
                </a:effectLst>
              </a:rPr>
              <a:t>Селянське (фермерське) господарство має своє найменування, печатку і штамп.</a:t>
            </a:r>
          </a:p>
          <a:p>
            <a:pPr algn="just"/>
            <a:endParaRPr lang="uk-UA" sz="1400" dirty="0" smtClean="0">
              <a:solidFill>
                <a:srgbClr val="FFFF00"/>
              </a:solidFill>
              <a:effectLst>
                <a:outerShdw blurRad="38100" dist="38100" dir="2700000" algn="tl">
                  <a:srgbClr val="000000">
                    <a:alpha val="43137"/>
                  </a:srgbClr>
                </a:outerShdw>
              </a:effectLst>
            </a:endParaRPr>
          </a:p>
          <a:p>
            <a:pPr algn="r"/>
            <a:endParaRPr lang="uk-UA" sz="1400" dirty="0" smtClean="0">
              <a:solidFill>
                <a:schemeClr val="bg1"/>
              </a:solidFill>
              <a:effectLst>
                <a:outerShdw blurRad="38100" dist="38100" dir="2700000" algn="tl">
                  <a:srgbClr val="000000">
                    <a:alpha val="43137"/>
                  </a:srgbClr>
                </a:outerShdw>
              </a:effectLst>
            </a:endParaRPr>
          </a:p>
          <a:p>
            <a:pPr algn="r"/>
            <a:r>
              <a:rPr lang="uk-UA" sz="1400" dirty="0" smtClean="0">
                <a:solidFill>
                  <a:schemeClr val="bg1"/>
                </a:solidFill>
                <a:effectLst>
                  <a:outerShdw blurRad="38100" dist="38100" dir="2700000" algn="tl">
                    <a:srgbClr val="000000">
                      <a:alpha val="43137"/>
                    </a:srgbClr>
                  </a:outerShdw>
                </a:effectLst>
              </a:rPr>
              <a:t>Закон України "Про селянське (фермерське) господарство"</a:t>
            </a:r>
          </a:p>
          <a:p>
            <a:pPr algn="just"/>
            <a:endParaRPr lang="uk-UA" sz="1400" dirty="0" smtClean="0">
              <a:solidFill>
                <a:srgbClr val="FFC000"/>
              </a:solidFill>
              <a:effectLst>
                <a:outerShdw blurRad="38100" dist="38100" dir="2700000" algn="tl">
                  <a:srgbClr val="000000">
                    <a:alpha val="43137"/>
                  </a:srgbClr>
                </a:outerShdw>
              </a:effectLst>
            </a:endParaRPr>
          </a:p>
          <a:p>
            <a:pPr algn="just"/>
            <a:endParaRPr lang="uk-UA" sz="1800" dirty="0" smtClean="0">
              <a:solidFill>
                <a:srgbClr val="FFFF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smtClean="0">
              <a:solidFill>
                <a:srgbClr val="FFC000"/>
              </a:solidFill>
              <a:effectLst>
                <a:outerShdw blurRad="38100" dist="38100" dir="2700000" algn="tl">
                  <a:srgbClr val="000000">
                    <a:alpha val="43137"/>
                  </a:srgbClr>
                </a:outerShdw>
              </a:effectLst>
            </a:endParaRPr>
          </a:p>
          <a:p>
            <a:pPr algn="l"/>
            <a:endParaRPr lang="uk-UA" dirty="0">
              <a:solidFill>
                <a:srgbClr val="FFC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oska">
  <a:themeElements>
    <a:clrScheme name="powerpoint-template-24 13">
      <a:dk1>
        <a:srgbClr val="4D4D4D"/>
      </a:dk1>
      <a:lt1>
        <a:srgbClr val="FFFFFF"/>
      </a:lt1>
      <a:dk2>
        <a:srgbClr val="4D4D4D"/>
      </a:dk2>
      <a:lt2>
        <a:srgbClr val="045B4B"/>
      </a:lt2>
      <a:accent1>
        <a:srgbClr val="1C7C70"/>
      </a:accent1>
      <a:accent2>
        <a:srgbClr val="379690"/>
      </a:accent2>
      <a:accent3>
        <a:srgbClr val="FFFFFF"/>
      </a:accent3>
      <a:accent4>
        <a:srgbClr val="404040"/>
      </a:accent4>
      <a:accent5>
        <a:srgbClr val="ABBFBB"/>
      </a:accent5>
      <a:accent6>
        <a:srgbClr val="318782"/>
      </a:accent6>
      <a:hlink>
        <a:srgbClr val="54B2A4"/>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93CB6A"/>
        </a:lt2>
        <a:accent1>
          <a:srgbClr val="71BE5E"/>
        </a:accent1>
        <a:accent2>
          <a:srgbClr val="A0CD6E"/>
        </a:accent2>
        <a:accent3>
          <a:srgbClr val="FFFFFF"/>
        </a:accent3>
        <a:accent4>
          <a:srgbClr val="404040"/>
        </a:accent4>
        <a:accent5>
          <a:srgbClr val="BBDBB6"/>
        </a:accent5>
        <a:accent6>
          <a:srgbClr val="91BA63"/>
        </a:accent6>
        <a:hlink>
          <a:srgbClr val="6BAB4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189C25"/>
        </a:lt2>
        <a:accent1>
          <a:srgbClr val="33B642"/>
        </a:accent1>
        <a:accent2>
          <a:srgbClr val="5ED05F"/>
        </a:accent2>
        <a:accent3>
          <a:srgbClr val="FFFFFF"/>
        </a:accent3>
        <a:accent4>
          <a:srgbClr val="404040"/>
        </a:accent4>
        <a:accent5>
          <a:srgbClr val="ADD7B0"/>
        </a:accent5>
        <a:accent6>
          <a:srgbClr val="54BC55"/>
        </a:accent6>
        <a:hlink>
          <a:srgbClr val="66D15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E1E14F"/>
        </a:lt2>
        <a:accent1>
          <a:srgbClr val="33B642"/>
        </a:accent1>
        <a:accent2>
          <a:srgbClr val="5ED05F"/>
        </a:accent2>
        <a:accent3>
          <a:srgbClr val="FFFFFF"/>
        </a:accent3>
        <a:accent4>
          <a:srgbClr val="404040"/>
        </a:accent4>
        <a:accent5>
          <a:srgbClr val="ADD7B0"/>
        </a:accent5>
        <a:accent6>
          <a:srgbClr val="54BC55"/>
        </a:accent6>
        <a:hlink>
          <a:srgbClr val="66D15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4C8E3D"/>
        </a:lt2>
        <a:accent1>
          <a:srgbClr val="66A050"/>
        </a:accent1>
        <a:accent2>
          <a:srgbClr val="6EA552"/>
        </a:accent2>
        <a:accent3>
          <a:srgbClr val="FFFFFF"/>
        </a:accent3>
        <a:accent4>
          <a:srgbClr val="404040"/>
        </a:accent4>
        <a:accent5>
          <a:srgbClr val="B8CDB3"/>
        </a:accent5>
        <a:accent6>
          <a:srgbClr val="639549"/>
        </a:accent6>
        <a:hlink>
          <a:srgbClr val="89B96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4D7C48"/>
        </a:lt2>
        <a:accent1>
          <a:srgbClr val="599148"/>
        </a:accent1>
        <a:accent2>
          <a:srgbClr val="69A253"/>
        </a:accent2>
        <a:accent3>
          <a:srgbClr val="FFFFFF"/>
        </a:accent3>
        <a:accent4>
          <a:srgbClr val="404040"/>
        </a:accent4>
        <a:accent5>
          <a:srgbClr val="B5C7B1"/>
        </a:accent5>
        <a:accent6>
          <a:srgbClr val="5E924A"/>
        </a:accent6>
        <a:hlink>
          <a:srgbClr val="80C15D"/>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467F20"/>
        </a:lt2>
        <a:accent1>
          <a:srgbClr val="5CA822"/>
        </a:accent1>
        <a:accent2>
          <a:srgbClr val="66C022"/>
        </a:accent2>
        <a:accent3>
          <a:srgbClr val="FFFFFF"/>
        </a:accent3>
        <a:accent4>
          <a:srgbClr val="404040"/>
        </a:accent4>
        <a:accent5>
          <a:srgbClr val="B5D1AB"/>
        </a:accent5>
        <a:accent6>
          <a:srgbClr val="5CAE1E"/>
        </a:accent6>
        <a:hlink>
          <a:srgbClr val="71CF2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8A9BA5"/>
        </a:lt2>
        <a:accent1>
          <a:srgbClr val="5CA822"/>
        </a:accent1>
        <a:accent2>
          <a:srgbClr val="66C022"/>
        </a:accent2>
        <a:accent3>
          <a:srgbClr val="FFFFFF"/>
        </a:accent3>
        <a:accent4>
          <a:srgbClr val="404040"/>
        </a:accent4>
        <a:accent5>
          <a:srgbClr val="B5D1AB"/>
        </a:accent5>
        <a:accent6>
          <a:srgbClr val="5CAE1E"/>
        </a:accent6>
        <a:hlink>
          <a:srgbClr val="71CF2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51873B"/>
        </a:lt2>
        <a:accent1>
          <a:srgbClr val="669E4B"/>
        </a:accent1>
        <a:accent2>
          <a:srgbClr val="79B25C"/>
        </a:accent2>
        <a:accent3>
          <a:srgbClr val="FFFFFF"/>
        </a:accent3>
        <a:accent4>
          <a:srgbClr val="404040"/>
        </a:accent4>
        <a:accent5>
          <a:srgbClr val="B8CCB1"/>
        </a:accent5>
        <a:accent6>
          <a:srgbClr val="6DA153"/>
        </a:accent6>
        <a:hlink>
          <a:srgbClr val="92CB6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0E7E24"/>
        </a:lt2>
        <a:accent1>
          <a:srgbClr val="369026"/>
        </a:accent1>
        <a:accent2>
          <a:srgbClr val="57A025"/>
        </a:accent2>
        <a:accent3>
          <a:srgbClr val="FFFFFF"/>
        </a:accent3>
        <a:accent4>
          <a:srgbClr val="404040"/>
        </a:accent4>
        <a:accent5>
          <a:srgbClr val="AEC6AC"/>
        </a:accent5>
        <a:accent6>
          <a:srgbClr val="4E9120"/>
        </a:accent6>
        <a:hlink>
          <a:srgbClr val="73B02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015802"/>
        </a:lt2>
        <a:accent1>
          <a:srgbClr val="016E01"/>
        </a:accent1>
        <a:accent2>
          <a:srgbClr val="019003"/>
        </a:accent2>
        <a:accent3>
          <a:srgbClr val="FFFFFF"/>
        </a:accent3>
        <a:accent4>
          <a:srgbClr val="404040"/>
        </a:accent4>
        <a:accent5>
          <a:srgbClr val="AABAAA"/>
        </a:accent5>
        <a:accent6>
          <a:srgbClr val="018202"/>
        </a:accent6>
        <a:hlink>
          <a:srgbClr val="01A60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045B4B"/>
        </a:lt2>
        <a:accent1>
          <a:srgbClr val="1C7C70"/>
        </a:accent1>
        <a:accent2>
          <a:srgbClr val="379690"/>
        </a:accent2>
        <a:accent3>
          <a:srgbClr val="FFFFFF"/>
        </a:accent3>
        <a:accent4>
          <a:srgbClr val="404040"/>
        </a:accent4>
        <a:accent5>
          <a:srgbClr val="ABBFBB"/>
        </a:accent5>
        <a:accent6>
          <a:srgbClr val="318782"/>
        </a:accent6>
        <a:hlink>
          <a:srgbClr val="54B2A4"/>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Doska</Template>
  <TotalTime>117</TotalTime>
  <Words>1570</Words>
  <Application>Microsoft Office PowerPoint</Application>
  <PresentationFormat>Екран (4:3)</PresentationFormat>
  <Paragraphs>221</Paragraphs>
  <Slides>11</Slides>
  <Notes>5</Notes>
  <HiddenSlides>0</HiddenSlides>
  <MMClips>0</MMClips>
  <ScaleCrop>false</ScaleCrop>
  <HeadingPairs>
    <vt:vector size="4" baseType="variant">
      <vt:variant>
        <vt:lpstr>Тема</vt:lpstr>
      </vt:variant>
      <vt:variant>
        <vt:i4>1</vt:i4>
      </vt:variant>
      <vt:variant>
        <vt:lpstr>Заголовки слайдів</vt:lpstr>
      </vt:variant>
      <vt:variant>
        <vt:i4>11</vt:i4>
      </vt:variant>
    </vt:vector>
  </HeadingPairs>
  <TitlesOfParts>
    <vt:vector size="12" baseType="lpstr">
      <vt:lpstr>Doska</vt:lpstr>
      <vt:lpstr>1.2. Види підприємств та об’єднань, їх організаційно-економічні основи </vt:lpstr>
      <vt:lpstr>Слайд 2</vt:lpstr>
      <vt:lpstr>Види господарських товариств</vt:lpstr>
      <vt:lpstr>Слайд 4</vt:lpstr>
      <vt:lpstr>Слайд 5</vt:lpstr>
      <vt:lpstr>Слайд 6</vt:lpstr>
      <vt:lpstr>Види господарських товариств</vt:lpstr>
      <vt:lpstr>Слайд 8</vt:lpstr>
      <vt:lpstr>Слайд 9</vt:lpstr>
      <vt:lpstr>Слайд 10</vt:lpstr>
      <vt:lpstr>Слайд 11</vt:lpstr>
    </vt:vector>
  </TitlesOfParts>
  <Company>CtrlSoft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 Види підприємств та об’єднань, їх організаційно-економічні основи</dc:title>
  <dc:subject>Школьный</dc:subject>
  <dc:creator>Юра</dc:creator>
  <dc:description>http://propowerpoint.ru - Бесплатные шаблоны для презентаций. Полезные советы и уроки  PowerPoint .</dc:description>
  <cp:lastModifiedBy>Юра</cp:lastModifiedBy>
  <cp:revision>20</cp:revision>
  <dcterms:created xsi:type="dcterms:W3CDTF">2014-12-25T16:21:48Z</dcterms:created>
  <dcterms:modified xsi:type="dcterms:W3CDTF">2014-12-28T11:45:45Z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000800dc080000000000010243100207f6000400038000</vt:lpwstr>
  </property>
</Properties>
</file>